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256" r:id="rId2"/>
    <p:sldId id="319" r:id="rId3"/>
    <p:sldId id="318" r:id="rId4"/>
    <p:sldId id="320" r:id="rId5"/>
    <p:sldId id="321" r:id="rId6"/>
    <p:sldId id="322" r:id="rId7"/>
    <p:sldId id="346" r:id="rId8"/>
    <p:sldId id="323" r:id="rId9"/>
    <p:sldId id="347" r:id="rId10"/>
    <p:sldId id="324" r:id="rId11"/>
    <p:sldId id="325" r:id="rId12"/>
    <p:sldId id="348" r:id="rId13"/>
    <p:sldId id="350" r:id="rId14"/>
    <p:sldId id="351" r:id="rId15"/>
    <p:sldId id="326" r:id="rId16"/>
    <p:sldId id="349" r:id="rId17"/>
    <p:sldId id="352" r:id="rId18"/>
    <p:sldId id="453" r:id="rId19"/>
  </p:sldIdLst>
  <p:sldSz cx="12893675" cy="7315200"/>
  <p:notesSz cx="6858000" cy="9144000"/>
  <p:embeddedFontLst>
    <p:embeddedFont>
      <p:font typeface="Agency FB" panose="020B0503020202020204" pitchFamily="34" charset="0"/>
      <p:regular r:id="rId22"/>
      <p:bold r:id="rId23"/>
    </p:embeddedFont>
    <p:embeddedFont>
      <p:font typeface="Aharoni" panose="02010803020104030203" pitchFamily="2" charset="-79"/>
      <p:bold r:id="rId24"/>
    </p:embeddedFont>
    <p:embeddedFont>
      <p:font typeface="Open Sans" panose="020B0606030504020204" pitchFamily="34" charset="0"/>
      <p:regular r:id="rId25"/>
      <p:bold r:id="rId26"/>
      <p:italic r:id="rId27"/>
      <p:boldItalic r:id="rId28"/>
    </p:embeddedFont>
    <p:embeddedFont>
      <p:font typeface="Segoe UI" panose="020B0502040204020203" pitchFamily="34" charset="0"/>
      <p:regular r:id="rId29"/>
      <p:bold r:id="rId30"/>
      <p:italic r:id="rId31"/>
      <p:boldItalic r:id="rId32"/>
    </p:embeddedFont>
    <p:embeddedFont>
      <p:font typeface="Trebuchet MS" panose="020B0603020202020204" pitchFamily="34" charset="0"/>
      <p:regular r:id="rId33"/>
      <p:bold r:id="rId34"/>
      <p:italic r:id="rId35"/>
      <p:boldItalic r:id="rId36"/>
    </p:embeddedFont>
    <p:embeddedFont>
      <p:font typeface="Verdana" panose="020B0604030504040204" pitchFamily="34" charset="0"/>
      <p:regular r:id="rId37"/>
      <p:bold r:id="rId38"/>
      <p:italic r:id="rId39"/>
      <p:boldItalic r:id="rId4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304" userDrawn="1">
          <p15:clr>
            <a:srgbClr val="A4A3A4"/>
          </p15:clr>
        </p15:guide>
        <p15:guide id="2" pos="4061" userDrawn="1">
          <p15:clr>
            <a:srgbClr val="A4A3A4"/>
          </p15:clr>
        </p15:guide>
      </p15:sldGuideLst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3" roundtripDataSignature="AMtx7mhHXlyWwwxgyc0lp48d/UchEtLda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80462" autoAdjust="0"/>
  </p:normalViewPr>
  <p:slideViewPr>
    <p:cSldViewPr snapToGrid="0">
      <p:cViewPr varScale="1">
        <p:scale>
          <a:sx n="45" d="100"/>
          <a:sy n="45" d="100"/>
        </p:scale>
        <p:origin x="1328" y="36"/>
      </p:cViewPr>
      <p:guideLst>
        <p:guide orient="horz" pos="2304"/>
        <p:guide pos="40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5.fntdata"/><Relationship Id="rId39" Type="http://schemas.openxmlformats.org/officeDocument/2006/relationships/font" Target="fonts/font18.fntdata"/><Relationship Id="rId21" Type="http://schemas.openxmlformats.org/officeDocument/2006/relationships/handoutMaster" Target="handoutMasters/handoutMaster1.xml"/><Relationship Id="rId34" Type="http://schemas.openxmlformats.org/officeDocument/2006/relationships/font" Target="fonts/font13.fntdata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3.fntdata"/><Relationship Id="rId32" Type="http://schemas.openxmlformats.org/officeDocument/2006/relationships/font" Target="fonts/font11.fntdata"/><Relationship Id="rId37" Type="http://schemas.openxmlformats.org/officeDocument/2006/relationships/font" Target="fonts/font16.fntdata"/><Relationship Id="rId40" Type="http://schemas.openxmlformats.org/officeDocument/2006/relationships/font" Target="fonts/font19.fntdata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36" Type="http://schemas.openxmlformats.org/officeDocument/2006/relationships/font" Target="fonts/font1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0.fntdata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30" Type="http://schemas.openxmlformats.org/officeDocument/2006/relationships/font" Target="fonts/font9.fntdata"/><Relationship Id="rId35" Type="http://schemas.openxmlformats.org/officeDocument/2006/relationships/font" Target="fonts/font14.fntdata"/><Relationship Id="rId43" Type="http://customschemas.google.com/relationships/presentationmetadata" Target="meta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4.fntdata"/><Relationship Id="rId33" Type="http://schemas.openxmlformats.org/officeDocument/2006/relationships/font" Target="fonts/font12.fntdata"/><Relationship Id="rId38" Type="http://schemas.openxmlformats.org/officeDocument/2006/relationships/font" Target="fonts/font17.fntdata"/><Relationship Id="rId46" Type="http://schemas.openxmlformats.org/officeDocument/2006/relationships/theme" Target="theme/theme1.xml"/><Relationship Id="rId2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96DE1CC-4012-C4B3-7C9B-C7A71FCCB34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C85B24D-7A3E-26DC-A240-09EBBEBBC95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D7A6F-DAD7-4CAA-AC03-004EF27E9A59}" type="datetimeFigureOut">
              <a:rPr lang="en-US" smtClean="0"/>
              <a:t>5/2/2024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04BB347-B344-604C-D402-F7A9437E4B1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FF5F99-1139-8CC4-7DF2-D29BB55F1AC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559DDC-8207-4BC7-A1F2-FDC742B76B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1647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hf hdr="0" ftr="0" dt="0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85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85800"/>
            <a:ext cx="60420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15576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764871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124330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3780135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02098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8583642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06882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418723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5199775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57195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15867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69788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082263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15775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599152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6400" y="685800"/>
            <a:ext cx="60452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61940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5"/>
          <p:cNvSpPr txBox="1">
            <a:spLocks noGrp="1"/>
          </p:cNvSpPr>
          <p:nvPr>
            <p:ph type="ctrTitle"/>
          </p:nvPr>
        </p:nvSpPr>
        <p:spPr>
          <a:xfrm>
            <a:off x="967026" y="2272455"/>
            <a:ext cx="10959624" cy="1568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5"/>
          <p:cNvSpPr txBox="1">
            <a:spLocks noGrp="1"/>
          </p:cNvSpPr>
          <p:nvPr>
            <p:ph type="subTitle" idx="1"/>
          </p:nvPr>
        </p:nvSpPr>
        <p:spPr>
          <a:xfrm>
            <a:off x="1934051" y="4145280"/>
            <a:ext cx="9025573" cy="1869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77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508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5"/>
          <p:cNvSpPr txBox="1">
            <a:spLocks noGrp="1"/>
          </p:cNvSpPr>
          <p:nvPr>
            <p:ph type="dt" idx="10"/>
          </p:nvPr>
        </p:nvSpPr>
        <p:spPr>
          <a:xfrm>
            <a:off x="644684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ftr" idx="11"/>
          </p:nvPr>
        </p:nvSpPr>
        <p:spPr>
          <a:xfrm>
            <a:off x="4405339" y="6780108"/>
            <a:ext cx="4082997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5"/>
          <p:cNvSpPr txBox="1">
            <a:spLocks noGrp="1"/>
          </p:cNvSpPr>
          <p:nvPr>
            <p:ph type="sldNum" idx="12"/>
          </p:nvPr>
        </p:nvSpPr>
        <p:spPr>
          <a:xfrm>
            <a:off x="9240467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18"/>
          <p:cNvSpPr txBox="1">
            <a:spLocks noGrp="1"/>
          </p:cNvSpPr>
          <p:nvPr>
            <p:ph type="title"/>
          </p:nvPr>
        </p:nvSpPr>
        <p:spPr>
          <a:xfrm>
            <a:off x="644684" y="292947"/>
            <a:ext cx="1160430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8"/>
          <p:cNvSpPr txBox="1">
            <a:spLocks noGrp="1"/>
          </p:cNvSpPr>
          <p:nvPr>
            <p:ph type="body" idx="1"/>
          </p:nvPr>
        </p:nvSpPr>
        <p:spPr>
          <a:xfrm>
            <a:off x="644684" y="1706882"/>
            <a:ext cx="5694706" cy="482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3535" lvl="0" indent="-429809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961"/>
            </a:lvl1pPr>
            <a:lvl2pPr marL="967069" lvl="1" indent="-402946" algn="l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538"/>
            </a:lvl2pPr>
            <a:lvl3pPr marL="1450604" lvl="2" indent="-376083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15"/>
            </a:lvl3pPr>
            <a:lvl4pPr marL="1934139" lvl="3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904"/>
            </a:lvl4pPr>
            <a:lvl5pPr marL="2417674" lvl="4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904"/>
            </a:lvl5pPr>
            <a:lvl6pPr marL="2901208" lvl="5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04"/>
            </a:lvl6pPr>
            <a:lvl7pPr marL="3384743" lvl="6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04"/>
            </a:lvl7pPr>
            <a:lvl8pPr marL="3868278" lvl="7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04"/>
            </a:lvl8pPr>
            <a:lvl9pPr marL="4351812" lvl="8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04"/>
            </a:lvl9pPr>
          </a:lstStyle>
          <a:p>
            <a:endParaRPr/>
          </a:p>
        </p:txBody>
      </p:sp>
      <p:sp>
        <p:nvSpPr>
          <p:cNvPr id="36" name="Google Shape;36;p18"/>
          <p:cNvSpPr txBox="1">
            <a:spLocks noGrp="1"/>
          </p:cNvSpPr>
          <p:nvPr>
            <p:ph type="body" idx="2"/>
          </p:nvPr>
        </p:nvSpPr>
        <p:spPr>
          <a:xfrm>
            <a:off x="6554285" y="1706882"/>
            <a:ext cx="5694706" cy="482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3535" lvl="0" indent="-429809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961"/>
            </a:lvl1pPr>
            <a:lvl2pPr marL="967069" lvl="1" indent="-402946" algn="l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538"/>
            </a:lvl2pPr>
            <a:lvl3pPr marL="1450604" lvl="2" indent="-376083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15"/>
            </a:lvl3pPr>
            <a:lvl4pPr marL="1934139" lvl="3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904"/>
            </a:lvl4pPr>
            <a:lvl5pPr marL="2417674" lvl="4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904"/>
            </a:lvl5pPr>
            <a:lvl6pPr marL="2901208" lvl="5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04"/>
            </a:lvl6pPr>
            <a:lvl7pPr marL="3384743" lvl="6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04"/>
            </a:lvl7pPr>
            <a:lvl8pPr marL="3868278" lvl="7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04"/>
            </a:lvl8pPr>
            <a:lvl9pPr marL="4351812" lvl="8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04"/>
            </a:lvl9pPr>
          </a:lstStyle>
          <a:p>
            <a:endParaRPr/>
          </a:p>
        </p:txBody>
      </p:sp>
      <p:sp>
        <p:nvSpPr>
          <p:cNvPr id="37" name="Google Shape;37;p18"/>
          <p:cNvSpPr txBox="1">
            <a:spLocks noGrp="1"/>
          </p:cNvSpPr>
          <p:nvPr>
            <p:ph type="dt" idx="10"/>
          </p:nvPr>
        </p:nvSpPr>
        <p:spPr>
          <a:xfrm>
            <a:off x="644684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8"/>
          <p:cNvSpPr txBox="1">
            <a:spLocks noGrp="1"/>
          </p:cNvSpPr>
          <p:nvPr>
            <p:ph type="ftr" idx="11"/>
          </p:nvPr>
        </p:nvSpPr>
        <p:spPr>
          <a:xfrm>
            <a:off x="4405339" y="6780108"/>
            <a:ext cx="4082997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8"/>
          <p:cNvSpPr txBox="1">
            <a:spLocks noGrp="1"/>
          </p:cNvSpPr>
          <p:nvPr>
            <p:ph type="sldNum" idx="12"/>
          </p:nvPr>
        </p:nvSpPr>
        <p:spPr>
          <a:xfrm>
            <a:off x="9240467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9"/>
          <p:cNvSpPr txBox="1">
            <a:spLocks noGrp="1"/>
          </p:cNvSpPr>
          <p:nvPr>
            <p:ph type="title"/>
          </p:nvPr>
        </p:nvSpPr>
        <p:spPr>
          <a:xfrm>
            <a:off x="644684" y="292947"/>
            <a:ext cx="1160430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9"/>
          <p:cNvSpPr txBox="1">
            <a:spLocks noGrp="1"/>
          </p:cNvSpPr>
          <p:nvPr>
            <p:ph type="body" idx="1"/>
          </p:nvPr>
        </p:nvSpPr>
        <p:spPr>
          <a:xfrm>
            <a:off x="644684" y="1637454"/>
            <a:ext cx="5696945" cy="68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83535" lvl="0" indent="-241767" algn="l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38" b="1"/>
            </a:lvl1pPr>
            <a:lvl2pPr marL="967069" lvl="1" indent="-241767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15" b="1"/>
            </a:lvl2pPr>
            <a:lvl3pPr marL="1450604" lvl="2" indent="-241767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4" b="1"/>
            </a:lvl3pPr>
            <a:lvl4pPr marL="1934139" lvl="3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4pPr>
            <a:lvl5pPr marL="2417674" lvl="4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5pPr>
            <a:lvl6pPr marL="2901208" lvl="5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6pPr>
            <a:lvl7pPr marL="3384743" lvl="6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7pPr>
            <a:lvl8pPr marL="3868278" lvl="7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8pPr>
            <a:lvl9pPr marL="4351812" lvl="8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9pPr>
          </a:lstStyle>
          <a:p>
            <a:endParaRPr/>
          </a:p>
        </p:txBody>
      </p:sp>
      <p:sp>
        <p:nvSpPr>
          <p:cNvPr id="43" name="Google Shape;43;p19"/>
          <p:cNvSpPr txBox="1">
            <a:spLocks noGrp="1"/>
          </p:cNvSpPr>
          <p:nvPr>
            <p:ph type="body" idx="2"/>
          </p:nvPr>
        </p:nvSpPr>
        <p:spPr>
          <a:xfrm>
            <a:off x="644684" y="2319867"/>
            <a:ext cx="5696945" cy="421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3535" lvl="0" indent="-402946" algn="l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38"/>
            </a:lvl1pPr>
            <a:lvl2pPr marL="967069" lvl="1" indent="-376083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115"/>
            </a:lvl2pPr>
            <a:lvl3pPr marL="1450604" lvl="2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04"/>
            </a:lvl3pPr>
            <a:lvl4pPr marL="1934139" lvl="3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92"/>
            </a:lvl4pPr>
            <a:lvl5pPr marL="2417674" lvl="4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92"/>
            </a:lvl5pPr>
            <a:lvl6pPr marL="2901208" lvl="5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92"/>
            </a:lvl6pPr>
            <a:lvl7pPr marL="3384743" lvl="6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92"/>
            </a:lvl7pPr>
            <a:lvl8pPr marL="3868278" lvl="7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92"/>
            </a:lvl8pPr>
            <a:lvl9pPr marL="4351812" lvl="8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92"/>
            </a:lvl9pPr>
          </a:lstStyle>
          <a:p>
            <a:endParaRPr/>
          </a:p>
        </p:txBody>
      </p:sp>
      <p:sp>
        <p:nvSpPr>
          <p:cNvPr id="44" name="Google Shape;44;p19"/>
          <p:cNvSpPr txBox="1">
            <a:spLocks noGrp="1"/>
          </p:cNvSpPr>
          <p:nvPr>
            <p:ph type="body" idx="3"/>
          </p:nvPr>
        </p:nvSpPr>
        <p:spPr>
          <a:xfrm>
            <a:off x="6549810" y="1637454"/>
            <a:ext cx="5699183" cy="682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83535" lvl="0" indent="-241767" algn="l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538" b="1"/>
            </a:lvl1pPr>
            <a:lvl2pPr marL="967069" lvl="1" indent="-241767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115" b="1"/>
            </a:lvl2pPr>
            <a:lvl3pPr marL="1450604" lvl="2" indent="-241767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904" b="1"/>
            </a:lvl3pPr>
            <a:lvl4pPr marL="1934139" lvl="3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4pPr>
            <a:lvl5pPr marL="2417674" lvl="4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5pPr>
            <a:lvl6pPr marL="2901208" lvl="5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6pPr>
            <a:lvl7pPr marL="3384743" lvl="6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7pPr>
            <a:lvl8pPr marL="3868278" lvl="7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8pPr>
            <a:lvl9pPr marL="4351812" lvl="8" indent="-241767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92" b="1"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4"/>
          </p:nvPr>
        </p:nvSpPr>
        <p:spPr>
          <a:xfrm>
            <a:off x="6549810" y="2319867"/>
            <a:ext cx="5699183" cy="421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3535" lvl="0" indent="-402946" algn="l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38"/>
            </a:lvl1pPr>
            <a:lvl2pPr marL="967069" lvl="1" indent="-376083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115"/>
            </a:lvl2pPr>
            <a:lvl3pPr marL="1450604" lvl="2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904"/>
            </a:lvl3pPr>
            <a:lvl4pPr marL="1934139" lvl="3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92"/>
            </a:lvl4pPr>
            <a:lvl5pPr marL="2417674" lvl="4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92"/>
            </a:lvl5pPr>
            <a:lvl6pPr marL="2901208" lvl="5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92"/>
            </a:lvl6pPr>
            <a:lvl7pPr marL="3384743" lvl="6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92"/>
            </a:lvl7pPr>
            <a:lvl8pPr marL="3868278" lvl="7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92"/>
            </a:lvl8pPr>
            <a:lvl9pPr marL="4351812" lvl="8" indent="-349220" algn="l">
              <a:spcBef>
                <a:spcPts val="338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92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dt" idx="10"/>
          </p:nvPr>
        </p:nvSpPr>
        <p:spPr>
          <a:xfrm>
            <a:off x="644684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9"/>
          <p:cNvSpPr txBox="1">
            <a:spLocks noGrp="1"/>
          </p:cNvSpPr>
          <p:nvPr>
            <p:ph type="ftr" idx="11"/>
          </p:nvPr>
        </p:nvSpPr>
        <p:spPr>
          <a:xfrm>
            <a:off x="4405339" y="6780108"/>
            <a:ext cx="4082997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9"/>
          <p:cNvSpPr txBox="1">
            <a:spLocks noGrp="1"/>
          </p:cNvSpPr>
          <p:nvPr>
            <p:ph type="sldNum" idx="12"/>
          </p:nvPr>
        </p:nvSpPr>
        <p:spPr>
          <a:xfrm>
            <a:off x="9240467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22"/>
          <p:cNvSpPr txBox="1">
            <a:spLocks noGrp="1"/>
          </p:cNvSpPr>
          <p:nvPr>
            <p:ph type="title"/>
          </p:nvPr>
        </p:nvSpPr>
        <p:spPr>
          <a:xfrm>
            <a:off x="644685" y="291253"/>
            <a:ext cx="4241930" cy="1239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11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2"/>
          <p:cNvSpPr txBox="1">
            <a:spLocks noGrp="1"/>
          </p:cNvSpPr>
          <p:nvPr>
            <p:ph type="body" idx="1"/>
          </p:nvPr>
        </p:nvSpPr>
        <p:spPr>
          <a:xfrm>
            <a:off x="5041069" y="291255"/>
            <a:ext cx="7207923" cy="62433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3535" lvl="0" indent="-456672" algn="l">
              <a:spcBef>
                <a:spcPts val="677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384"/>
            </a:lvl1pPr>
            <a:lvl2pPr marL="967069" lvl="1" indent="-429809" algn="l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961"/>
            </a:lvl2pPr>
            <a:lvl3pPr marL="1450604" lvl="2" indent="-402946" algn="l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538"/>
            </a:lvl3pPr>
            <a:lvl4pPr marL="1934139" lvl="3" indent="-376083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115"/>
            </a:lvl4pPr>
            <a:lvl5pPr marL="2417674" lvl="4" indent="-376083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115"/>
            </a:lvl5pPr>
            <a:lvl6pPr marL="2901208" lvl="5" indent="-376083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15"/>
            </a:lvl6pPr>
            <a:lvl7pPr marL="3384743" lvl="6" indent="-376083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15"/>
            </a:lvl7pPr>
            <a:lvl8pPr marL="3868278" lvl="7" indent="-376083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15"/>
            </a:lvl8pPr>
            <a:lvl9pPr marL="4351812" lvl="8" indent="-376083" algn="l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115"/>
            </a:lvl9pPr>
          </a:lstStyle>
          <a:p>
            <a:endParaRPr/>
          </a:p>
        </p:txBody>
      </p:sp>
      <p:sp>
        <p:nvSpPr>
          <p:cNvPr id="61" name="Google Shape;61;p22"/>
          <p:cNvSpPr txBox="1">
            <a:spLocks noGrp="1"/>
          </p:cNvSpPr>
          <p:nvPr>
            <p:ph type="body" idx="2"/>
          </p:nvPr>
        </p:nvSpPr>
        <p:spPr>
          <a:xfrm>
            <a:off x="644685" y="1530775"/>
            <a:ext cx="4241930" cy="50038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3535" lvl="0" indent="-241767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81"/>
            </a:lvl1pPr>
            <a:lvl2pPr marL="967069" lvl="1" indent="-241767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69"/>
            </a:lvl2pPr>
            <a:lvl3pPr marL="1450604" lvl="2" indent="-241767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8"/>
            </a:lvl3pPr>
            <a:lvl4pPr marL="1934139" lvl="3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4pPr>
            <a:lvl5pPr marL="2417674" lvl="4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5pPr>
            <a:lvl6pPr marL="2901208" lvl="5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6pPr>
            <a:lvl7pPr marL="3384743" lvl="6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7pPr>
            <a:lvl8pPr marL="3868278" lvl="7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8pPr>
            <a:lvl9pPr marL="4351812" lvl="8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9pPr>
          </a:lstStyle>
          <a:p>
            <a:endParaRPr/>
          </a:p>
        </p:txBody>
      </p:sp>
      <p:sp>
        <p:nvSpPr>
          <p:cNvPr id="62" name="Google Shape;62;p22"/>
          <p:cNvSpPr txBox="1">
            <a:spLocks noGrp="1"/>
          </p:cNvSpPr>
          <p:nvPr>
            <p:ph type="dt" idx="10"/>
          </p:nvPr>
        </p:nvSpPr>
        <p:spPr>
          <a:xfrm>
            <a:off x="644684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2"/>
          <p:cNvSpPr txBox="1">
            <a:spLocks noGrp="1"/>
          </p:cNvSpPr>
          <p:nvPr>
            <p:ph type="ftr" idx="11"/>
          </p:nvPr>
        </p:nvSpPr>
        <p:spPr>
          <a:xfrm>
            <a:off x="4405339" y="6780108"/>
            <a:ext cx="4082997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22"/>
          <p:cNvSpPr txBox="1">
            <a:spLocks noGrp="1"/>
          </p:cNvSpPr>
          <p:nvPr>
            <p:ph type="sldNum" idx="12"/>
          </p:nvPr>
        </p:nvSpPr>
        <p:spPr>
          <a:xfrm>
            <a:off x="9240467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3"/>
          <p:cNvSpPr txBox="1">
            <a:spLocks noGrp="1"/>
          </p:cNvSpPr>
          <p:nvPr>
            <p:ph type="title"/>
          </p:nvPr>
        </p:nvSpPr>
        <p:spPr>
          <a:xfrm>
            <a:off x="2527250" y="5120640"/>
            <a:ext cx="7736205" cy="6045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115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3"/>
          <p:cNvSpPr>
            <a:spLocks noGrp="1"/>
          </p:cNvSpPr>
          <p:nvPr>
            <p:ph type="pic" idx="2"/>
          </p:nvPr>
        </p:nvSpPr>
        <p:spPr>
          <a:xfrm>
            <a:off x="2527250" y="653627"/>
            <a:ext cx="7736205" cy="4389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77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38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92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961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50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538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23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115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Google Shape;68;p23"/>
          <p:cNvSpPr txBox="1">
            <a:spLocks noGrp="1"/>
          </p:cNvSpPr>
          <p:nvPr>
            <p:ph type="body" idx="1"/>
          </p:nvPr>
        </p:nvSpPr>
        <p:spPr>
          <a:xfrm>
            <a:off x="2527250" y="5725161"/>
            <a:ext cx="7736205" cy="8585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3535" lvl="0" indent="-241767" algn="l">
              <a:spcBef>
                <a:spcPts val="296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81"/>
            </a:lvl1pPr>
            <a:lvl2pPr marL="967069" lvl="1" indent="-241767" algn="l">
              <a:spcBef>
                <a:spcPts val="254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69"/>
            </a:lvl2pPr>
            <a:lvl3pPr marL="1450604" lvl="2" indent="-241767" algn="l">
              <a:spcBef>
                <a:spcPts val="212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58"/>
            </a:lvl3pPr>
            <a:lvl4pPr marL="1934139" lvl="3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4pPr>
            <a:lvl5pPr marL="2417674" lvl="4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5pPr>
            <a:lvl6pPr marL="2901208" lvl="5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6pPr>
            <a:lvl7pPr marL="3384743" lvl="6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7pPr>
            <a:lvl8pPr marL="3868278" lvl="7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8pPr>
            <a:lvl9pPr marL="4351812" lvl="8" indent="-241767" algn="l">
              <a:spcBef>
                <a:spcPts val="19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52"/>
            </a:lvl9pPr>
          </a:lstStyle>
          <a:p>
            <a:endParaRPr/>
          </a:p>
        </p:txBody>
      </p:sp>
      <p:sp>
        <p:nvSpPr>
          <p:cNvPr id="69" name="Google Shape;69;p23"/>
          <p:cNvSpPr txBox="1">
            <a:spLocks noGrp="1"/>
          </p:cNvSpPr>
          <p:nvPr>
            <p:ph type="dt" idx="10"/>
          </p:nvPr>
        </p:nvSpPr>
        <p:spPr>
          <a:xfrm>
            <a:off x="644684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3"/>
          <p:cNvSpPr txBox="1">
            <a:spLocks noGrp="1"/>
          </p:cNvSpPr>
          <p:nvPr>
            <p:ph type="ftr" idx="11"/>
          </p:nvPr>
        </p:nvSpPr>
        <p:spPr>
          <a:xfrm>
            <a:off x="4405339" y="6780108"/>
            <a:ext cx="4082997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3"/>
          <p:cNvSpPr txBox="1">
            <a:spLocks noGrp="1"/>
          </p:cNvSpPr>
          <p:nvPr>
            <p:ph type="sldNum" idx="12"/>
          </p:nvPr>
        </p:nvSpPr>
        <p:spPr>
          <a:xfrm>
            <a:off x="9240467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24"/>
          <p:cNvSpPr txBox="1">
            <a:spLocks noGrp="1"/>
          </p:cNvSpPr>
          <p:nvPr>
            <p:ph type="title"/>
          </p:nvPr>
        </p:nvSpPr>
        <p:spPr>
          <a:xfrm>
            <a:off x="644684" y="292947"/>
            <a:ext cx="1160430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4"/>
          <p:cNvSpPr txBox="1">
            <a:spLocks noGrp="1"/>
          </p:cNvSpPr>
          <p:nvPr>
            <p:ph type="body" idx="1"/>
          </p:nvPr>
        </p:nvSpPr>
        <p:spPr>
          <a:xfrm rot="5400000">
            <a:off x="4032992" y="-1681428"/>
            <a:ext cx="4827694" cy="116043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3535" lvl="0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67069" lvl="1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50604" lvl="2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34139" lvl="3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417674" lvl="4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901208" lvl="5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84743" lvl="6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68278" lvl="7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51812" lvl="8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24"/>
          <p:cNvSpPr txBox="1">
            <a:spLocks noGrp="1"/>
          </p:cNvSpPr>
          <p:nvPr>
            <p:ph type="dt" idx="10"/>
          </p:nvPr>
        </p:nvSpPr>
        <p:spPr>
          <a:xfrm>
            <a:off x="644684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4"/>
          <p:cNvSpPr txBox="1">
            <a:spLocks noGrp="1"/>
          </p:cNvSpPr>
          <p:nvPr>
            <p:ph type="ftr" idx="11"/>
          </p:nvPr>
        </p:nvSpPr>
        <p:spPr>
          <a:xfrm>
            <a:off x="4405339" y="6780108"/>
            <a:ext cx="4082997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24"/>
          <p:cNvSpPr txBox="1">
            <a:spLocks noGrp="1"/>
          </p:cNvSpPr>
          <p:nvPr>
            <p:ph type="sldNum" idx="12"/>
          </p:nvPr>
        </p:nvSpPr>
        <p:spPr>
          <a:xfrm>
            <a:off x="9240467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25"/>
          <p:cNvSpPr txBox="1">
            <a:spLocks noGrp="1"/>
          </p:cNvSpPr>
          <p:nvPr>
            <p:ph type="title"/>
          </p:nvPr>
        </p:nvSpPr>
        <p:spPr>
          <a:xfrm rot="5400000">
            <a:off x="7677640" y="1963222"/>
            <a:ext cx="6241627" cy="29010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25"/>
          <p:cNvSpPr txBox="1">
            <a:spLocks noGrp="1"/>
          </p:cNvSpPr>
          <p:nvPr>
            <p:ph type="body" idx="1"/>
          </p:nvPr>
        </p:nvSpPr>
        <p:spPr>
          <a:xfrm rot="5400000">
            <a:off x="1768040" y="-830407"/>
            <a:ext cx="6241627" cy="84883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83535" lvl="0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67069" lvl="1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450604" lvl="2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934139" lvl="3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417674" lvl="4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901208" lvl="5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384743" lvl="6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868278" lvl="7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351812" lvl="8" indent="-362651" algn="l">
              <a:spcBef>
                <a:spcPts val="381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25"/>
          <p:cNvSpPr txBox="1">
            <a:spLocks noGrp="1"/>
          </p:cNvSpPr>
          <p:nvPr>
            <p:ph type="dt" idx="10"/>
          </p:nvPr>
        </p:nvSpPr>
        <p:spPr>
          <a:xfrm>
            <a:off x="644684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5"/>
          <p:cNvSpPr txBox="1">
            <a:spLocks noGrp="1"/>
          </p:cNvSpPr>
          <p:nvPr>
            <p:ph type="ftr" idx="11"/>
          </p:nvPr>
        </p:nvSpPr>
        <p:spPr>
          <a:xfrm>
            <a:off x="4405339" y="6780108"/>
            <a:ext cx="4082997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5"/>
          <p:cNvSpPr txBox="1">
            <a:spLocks noGrp="1"/>
          </p:cNvSpPr>
          <p:nvPr>
            <p:ph type="sldNum" idx="12"/>
          </p:nvPr>
        </p:nvSpPr>
        <p:spPr>
          <a:xfrm>
            <a:off x="9240467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3AED4A-41B3-917F-C275-45E9E8C7BF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11DD58-521F-42A6-AF64-E09D35F69E1D}" type="datetimeFigureOut">
              <a:rPr lang="en-US"/>
              <a:pPr>
                <a:defRPr/>
              </a:pPr>
              <a:t>5/1/2024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AD76F7-38E2-FC0E-14EF-EAD5B40064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8669B-B200-6FC4-197F-F2C5D6A675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2B03CB-7AB1-48ED-B2DE-83D9DCB3ED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1114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4"/>
          <p:cNvSpPr txBox="1">
            <a:spLocks noGrp="1"/>
          </p:cNvSpPr>
          <p:nvPr>
            <p:ph type="title"/>
          </p:nvPr>
        </p:nvSpPr>
        <p:spPr>
          <a:xfrm>
            <a:off x="644684" y="292947"/>
            <a:ext cx="11604308" cy="121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4"/>
          <p:cNvSpPr txBox="1">
            <a:spLocks noGrp="1"/>
          </p:cNvSpPr>
          <p:nvPr>
            <p:ph type="body" idx="1"/>
          </p:nvPr>
        </p:nvSpPr>
        <p:spPr>
          <a:xfrm>
            <a:off x="644684" y="1706882"/>
            <a:ext cx="11604308" cy="48276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4"/>
          <p:cNvSpPr txBox="1">
            <a:spLocks noGrp="1"/>
          </p:cNvSpPr>
          <p:nvPr>
            <p:ph type="dt" idx="10"/>
          </p:nvPr>
        </p:nvSpPr>
        <p:spPr>
          <a:xfrm>
            <a:off x="644684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4"/>
          <p:cNvSpPr txBox="1">
            <a:spLocks noGrp="1"/>
          </p:cNvSpPr>
          <p:nvPr>
            <p:ph type="ftr" idx="11"/>
          </p:nvPr>
        </p:nvSpPr>
        <p:spPr>
          <a:xfrm>
            <a:off x="4405339" y="6780108"/>
            <a:ext cx="4082997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6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4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4"/>
          <p:cNvSpPr txBox="1">
            <a:spLocks noGrp="1"/>
          </p:cNvSpPr>
          <p:nvPr>
            <p:ph type="sldNum" idx="12"/>
          </p:nvPr>
        </p:nvSpPr>
        <p:spPr>
          <a:xfrm>
            <a:off x="9240467" y="6780108"/>
            <a:ext cx="3008524" cy="389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6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6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6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6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6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6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6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6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69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3" r:id="rId3"/>
    <p:sldLayoutId id="2147483656" r:id="rId4"/>
    <p:sldLayoutId id="2147483657" r:id="rId5"/>
    <p:sldLayoutId id="2147483658" r:id="rId6"/>
    <p:sldLayoutId id="2147483659" r:id="rId7"/>
    <p:sldLayoutId id="2147483660" r:id="rId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81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samirafifi@sakarya.edu.tr" TargetMode="External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5.emf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/>
          <p:nvPr/>
        </p:nvCxnSpPr>
        <p:spPr>
          <a:xfrm>
            <a:off x="1570037" y="1137920"/>
            <a:ext cx="9753600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0" name="Google Shape;90;p1"/>
          <p:cNvSpPr txBox="1"/>
          <p:nvPr/>
        </p:nvSpPr>
        <p:spPr>
          <a:xfrm>
            <a:off x="2414588" y="5729315"/>
            <a:ext cx="8275404" cy="1600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7520" tIns="48747" rIns="97520" bIns="48747" anchor="ctr" anchorCtr="0">
            <a:noAutofit/>
          </a:bodyPr>
          <a:lstStyle/>
          <a:p>
            <a:pPr algn="ctr"/>
            <a:r>
              <a:rPr lang="en-US" sz="2000" b="1" i="0" dirty="0">
                <a:solidFill>
                  <a:srgbClr val="07376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Prof. Dr. Samir AFIFI</a:t>
            </a:r>
            <a:endParaRPr lang="en-US" sz="2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r>
              <a:rPr lang="en-US" sz="2000" b="1" i="0" dirty="0">
                <a:solidFill>
                  <a:srgbClr val="07376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International Relation - Projects Coordinator</a:t>
            </a:r>
            <a:endParaRPr lang="en-US" sz="2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r>
              <a:rPr lang="en-US" sz="2000" b="1" i="0" dirty="0" err="1">
                <a:solidFill>
                  <a:srgbClr val="07376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Sakarya</a:t>
            </a:r>
            <a:r>
              <a:rPr lang="en-US" sz="2000" b="1" i="0" dirty="0">
                <a:solidFill>
                  <a:srgbClr val="07376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University - Türkiye </a:t>
            </a:r>
          </a:p>
          <a:p>
            <a:pPr algn="ctr"/>
            <a:r>
              <a:rPr lang="en-US" sz="2000" b="1" dirty="0">
                <a:solidFill>
                  <a:srgbClr val="073763"/>
                </a:solidFill>
                <a:highlight>
                  <a:srgbClr val="FFFFFF"/>
                </a:highlight>
                <a:latin typeface="Arial" panose="020B0604020202020204" pitchFamily="34" charset="0"/>
                <a:hlinkClick r:id="rId3"/>
              </a:rPr>
              <a:t>samirafifi@sakarya.edu.tr</a:t>
            </a:r>
            <a:endParaRPr lang="en-US" sz="2000" b="1" dirty="0">
              <a:solidFill>
                <a:srgbClr val="073763"/>
              </a:solidFill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r>
              <a:rPr lang="de-DE" sz="2000" b="1" dirty="0">
                <a:solidFill>
                  <a:srgbClr val="0070C0"/>
                </a:solidFill>
                <a:ea typeface="Calibri" panose="020F0502020204030204" pitchFamily="34" charset="0"/>
                <a:cs typeface="Arial" panose="020B0604020202020204" pitchFamily="34" charset="0"/>
              </a:rPr>
              <a:t>Phone: +</a:t>
            </a:r>
            <a:r>
              <a:rPr lang="de-DE" sz="20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905317744935</a:t>
            </a:r>
          </a:p>
          <a:p>
            <a:pPr algn="ctr"/>
            <a:r>
              <a:rPr lang="en-US" sz="2000" b="1" dirty="0">
                <a:solidFill>
                  <a:srgbClr val="073763"/>
                </a:solidFill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endParaRPr lang="en-US" sz="2800" b="0" i="0" dirty="0">
              <a:solidFill>
                <a:srgbClr val="222222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</p:txBody>
      </p:sp>
      <p:sp>
        <p:nvSpPr>
          <p:cNvPr id="3" name="Google Shape;88;p1">
            <a:extLst>
              <a:ext uri="{FF2B5EF4-FFF2-40B4-BE49-F238E27FC236}">
                <a16:creationId xmlns:a16="http://schemas.microsoft.com/office/drawing/2014/main" id="{1571EEBF-BE8F-82F6-7200-25552820F566}"/>
              </a:ext>
            </a:extLst>
          </p:cNvPr>
          <p:cNvSpPr txBox="1">
            <a:spLocks/>
          </p:cNvSpPr>
          <p:nvPr/>
        </p:nvSpPr>
        <p:spPr>
          <a:xfrm>
            <a:off x="442913" y="2852127"/>
            <a:ext cx="11901487" cy="13287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7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ctr"/>
            <a:r>
              <a:rPr lang="en-US" sz="7200" b="1" dirty="0">
                <a:solidFill>
                  <a:srgbClr val="FF0000"/>
                </a:solidFill>
                <a:ea typeface="Calibri" panose="020F0502020204030204" pitchFamily="34" charset="0"/>
              </a:rPr>
              <a:t>How to Manage Project Grant Effectively</a:t>
            </a:r>
          </a:p>
          <a:p>
            <a:pPr marL="0">
              <a:spcBef>
                <a:spcPts val="0"/>
              </a:spcBef>
            </a:pP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1616B5F-D380-C0F4-6AD5-B09C43430372}"/>
              </a:ext>
            </a:extLst>
          </p:cNvPr>
          <p:cNvSpPr txBox="1"/>
          <p:nvPr/>
        </p:nvSpPr>
        <p:spPr>
          <a:xfrm>
            <a:off x="128588" y="1233764"/>
            <a:ext cx="12644437" cy="1452642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8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8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algn="ctr">
              <a:lnSpc>
                <a:spcPct val="107000"/>
              </a:lnSpc>
            </a:pPr>
            <a:r>
              <a:rPr lang="tr-T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06</a:t>
            </a:r>
            <a:r>
              <a:rPr lang="tr-TR" sz="2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tr-T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</a:t>
            </a:r>
            <a:r>
              <a:rPr lang="tr-T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</a:t>
            </a:r>
            <a:r>
              <a:rPr lang="tr-TR" sz="2800" b="1" baseline="30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</a:t>
            </a:r>
            <a:r>
              <a:rPr lang="tr-T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May 2024 </a:t>
            </a:r>
            <a:r>
              <a:rPr lang="en-US" sz="2800" b="1" dirty="0"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tr-TR" sz="2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 – Türkiye</a:t>
            </a:r>
            <a:r>
              <a:rPr lang="tr-TR" sz="28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8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8" name="Picture 7" descr="İndirme Logo">
            <a:extLst>
              <a:ext uri="{FF2B5EF4-FFF2-40B4-BE49-F238E27FC236}">
                <a16:creationId xmlns:a16="http://schemas.microsoft.com/office/drawing/2014/main" id="{0D572531-4E97-F2DF-12AA-F76E76A6F9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234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A9489757-CA69-5BB0-B0F9-9048FA904D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>
            <a:extLst>
              <a:ext uri="{FF2B5EF4-FFF2-40B4-BE49-F238E27FC236}">
                <a16:creationId xmlns:a16="http://schemas.microsoft.com/office/drawing/2014/main" id="{77A6BFC9-8CF1-A294-B114-19EAA3500F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645" y="85730"/>
            <a:ext cx="3429000" cy="817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398B045-1ECD-5024-D33B-B0A58AB8F8B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543925" y="70232"/>
            <a:ext cx="1408892" cy="86412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bject 3">
            <a:extLst>
              <a:ext uri="{FF2B5EF4-FFF2-40B4-BE49-F238E27FC236}">
                <a16:creationId xmlns:a16="http://schemas.microsoft.com/office/drawing/2014/main" id="{1C5904B4-CF7D-AA1F-7356-026775CA32E4}"/>
              </a:ext>
            </a:extLst>
          </p:cNvPr>
          <p:cNvSpPr txBox="1"/>
          <p:nvPr/>
        </p:nvSpPr>
        <p:spPr>
          <a:xfrm>
            <a:off x="314325" y="2617928"/>
            <a:ext cx="12409783" cy="4969309"/>
          </a:xfrm>
          <a:prstGeom prst="rect">
            <a:avLst/>
          </a:prstGeom>
        </p:spPr>
        <p:txBody>
          <a:bodyPr wrap="square" lIns="0" tIns="138430" rIns="0" bIns="0">
            <a:spAutoFit/>
          </a:bodyPr>
          <a:lstStyle/>
          <a:p>
            <a:pPr marL="356870" indent="-344805" eaLnBrk="1" fontAlgn="auto" hangingPunct="1">
              <a:spcBef>
                <a:spcPts val="1090"/>
              </a:spcBef>
              <a:spcAft>
                <a:spcPts val="0"/>
              </a:spcAft>
              <a:buClr>
                <a:srgbClr val="0E5393"/>
              </a:buClr>
              <a:buSzPct val="80000"/>
              <a:buFont typeface="Wingdings"/>
              <a:buChar char=""/>
              <a:tabLst>
                <a:tab pos="356870" algn="l"/>
                <a:tab pos="357505" algn="l"/>
              </a:tabLst>
              <a:defRPr/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At first you 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need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 </a:t>
            </a:r>
            <a:r>
              <a:rPr sz="2800" spc="-1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concrete </a:t>
            </a:r>
            <a:r>
              <a:rPr sz="2800" b="1" spc="-1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project idea </a:t>
            </a:r>
            <a:r>
              <a:rPr sz="2800" dirty="0">
                <a:solidFill>
                  <a:srgbClr val="404040"/>
                </a:solidFill>
                <a:latin typeface="Trebuchet MS"/>
                <a:cs typeface="Trebuchet MS"/>
              </a:rPr>
              <a:t>in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line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with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CBHE</a:t>
            </a:r>
            <a:r>
              <a:rPr sz="2800" spc="22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objectives;</a:t>
            </a:r>
            <a:endParaRPr lang="en-US" sz="2800" spc="-1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814070" lvl="1" indent="-344805" eaLnBrk="1" fontAlgn="auto" hangingPunct="1">
              <a:spcBef>
                <a:spcPts val="1090"/>
              </a:spcBef>
              <a:spcAft>
                <a:spcPts val="0"/>
              </a:spcAft>
              <a:buClr>
                <a:srgbClr val="0E5393"/>
              </a:buClr>
              <a:buSzPct val="80000"/>
              <a:buFont typeface="Wingdings"/>
              <a:buChar char=""/>
              <a:tabLst>
                <a:tab pos="356870" algn="l"/>
                <a:tab pos="357505" algn="l"/>
              </a:tabLst>
              <a:defRPr/>
            </a:pPr>
            <a:r>
              <a:rPr lang="en-US" sz="2800" b="1" dirty="0">
                <a:solidFill>
                  <a:srgbClr val="0737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Define a </a:t>
            </a:r>
            <a:r>
              <a:rPr lang="en-US" sz="2800" b="1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Concept</a:t>
            </a:r>
            <a:endParaRPr sz="2800" dirty="0">
              <a:latin typeface="Trebuchet MS"/>
              <a:cs typeface="Trebuchet MS"/>
            </a:endParaRPr>
          </a:p>
          <a:p>
            <a:pPr marL="356870" indent="-344805" eaLnBrk="1" fontAlgn="auto" hangingPunct="1">
              <a:spcBef>
                <a:spcPts val="985"/>
              </a:spcBef>
              <a:spcAft>
                <a:spcPts val="0"/>
              </a:spcAft>
              <a:buClr>
                <a:srgbClr val="0E5393"/>
              </a:buClr>
              <a:buSzPct val="80000"/>
              <a:buFont typeface="Wingdings"/>
              <a:buChar char=""/>
              <a:tabLst>
                <a:tab pos="356870" algn="l"/>
                <a:tab pos="357505" algn="l"/>
              </a:tabLst>
              <a:defRPr/>
            </a:pP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Once the idea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is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defined, </a:t>
            </a:r>
            <a:r>
              <a:rPr sz="2800" b="1" spc="-1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start </a:t>
            </a:r>
            <a:r>
              <a:rPr sz="2800" b="1" spc="-15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locally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in your institution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consulting</a:t>
            </a:r>
            <a:r>
              <a:rPr sz="2800" spc="23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colleagues</a:t>
            </a:r>
            <a:r>
              <a:rPr lang="en-US" sz="2800" spc="-10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departments </a:t>
            </a:r>
            <a:r>
              <a:rPr sz="2800" spc="-5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with </a:t>
            </a:r>
            <a:r>
              <a:rPr sz="2800" spc="-1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experience </a:t>
            </a:r>
            <a:r>
              <a:rPr sz="280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in </a:t>
            </a:r>
            <a:r>
              <a:rPr sz="2800" spc="-1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international</a:t>
            </a:r>
            <a:r>
              <a:rPr sz="2800" spc="11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projects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;</a:t>
            </a:r>
            <a:endParaRPr sz="2800" dirty="0">
              <a:latin typeface="Trebuchet MS"/>
              <a:cs typeface="Trebuchet MS"/>
            </a:endParaRPr>
          </a:p>
          <a:p>
            <a:pPr marL="356870" marR="464820" indent="-344805" eaLnBrk="1" fontAlgn="auto" hangingPunct="1">
              <a:spcBef>
                <a:spcPts val="1010"/>
              </a:spcBef>
              <a:spcAft>
                <a:spcPts val="0"/>
              </a:spcAft>
              <a:buClr>
                <a:srgbClr val="0E5393"/>
              </a:buClr>
              <a:buSzPct val="80000"/>
              <a:buFont typeface="Wingdings"/>
              <a:buChar char=""/>
              <a:tabLst>
                <a:tab pos="356870" algn="l"/>
                <a:tab pos="357505" algn="l"/>
              </a:tabLst>
              <a:defRPr/>
            </a:pP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Find </a:t>
            </a:r>
            <a:r>
              <a:rPr sz="2800" spc="-15" dirty="0">
                <a:solidFill>
                  <a:srgbClr val="404040"/>
                </a:solidFill>
                <a:latin typeface="Trebuchet MS"/>
                <a:cs typeface="Trebuchet MS"/>
              </a:rPr>
              <a:t>the </a:t>
            </a:r>
            <a:r>
              <a:rPr sz="2800" b="1" spc="-10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right </a:t>
            </a:r>
            <a:r>
              <a:rPr sz="2800" b="1" spc="-15" dirty="0">
                <a:solidFill>
                  <a:srgbClr val="404040"/>
                </a:solidFill>
                <a:highlight>
                  <a:srgbClr val="FFFF00"/>
                </a:highlight>
                <a:latin typeface="Trebuchet MS"/>
                <a:cs typeface="Trebuchet MS"/>
              </a:rPr>
              <a:t>partners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for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establishing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an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international partnership based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on 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trust </a:t>
            </a:r>
            <a:r>
              <a:rPr sz="2800" spc="-5" dirty="0">
                <a:solidFill>
                  <a:srgbClr val="404040"/>
                </a:solidFill>
                <a:latin typeface="Trebuchet MS"/>
                <a:cs typeface="Trebuchet MS"/>
              </a:rPr>
              <a:t>and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shared</a:t>
            </a:r>
            <a:r>
              <a:rPr sz="2800" spc="15" dirty="0">
                <a:solidFill>
                  <a:srgbClr val="404040"/>
                </a:solidFill>
                <a:latin typeface="Trebuchet MS"/>
                <a:cs typeface="Trebuchet MS"/>
              </a:rPr>
              <a:t> </a:t>
            </a:r>
            <a:r>
              <a:rPr sz="2800" spc="-10" dirty="0">
                <a:solidFill>
                  <a:srgbClr val="404040"/>
                </a:solidFill>
                <a:latin typeface="Trebuchet MS"/>
                <a:cs typeface="Trebuchet MS"/>
              </a:rPr>
              <a:t>objectives;</a:t>
            </a:r>
            <a:endParaRPr lang="en-US" sz="2800" spc="-10" dirty="0">
              <a:solidFill>
                <a:srgbClr val="404040"/>
              </a:solidFill>
              <a:latin typeface="Trebuchet MS"/>
              <a:cs typeface="Trebuchet MS"/>
            </a:endParaRPr>
          </a:p>
          <a:p>
            <a:pPr marL="800100" lvl="1" indent="-342900" eaLnBrk="1" hangingPunct="1"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"/>
              <a:tabLst>
                <a:tab pos="457200" algn="l"/>
              </a:tabLst>
              <a:defRPr/>
            </a:pP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Project consortium </a:t>
            </a:r>
            <a:r>
              <a:rPr lang="en-US" sz="2400" b="1" dirty="0">
                <a:solidFill>
                  <a:srgbClr val="073763"/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(National, Regional project, multiregional ) </a:t>
            </a: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Project coordinator?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endParaRPr lang="en-US" sz="2400" b="1" dirty="0">
              <a:solidFill>
                <a:srgbClr val="FF0000"/>
              </a:solidFill>
              <a:latin typeface="Segoe UI" panose="020B0502040204020203" pitchFamily="34" charset="0"/>
              <a:cs typeface="Arial" panose="020B0604020202020204" pitchFamily="34" charset="0"/>
            </a:endParaRPr>
          </a:p>
          <a:p>
            <a:pPr marL="1371600" lvl="2" indent="-4572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Project Partners?</a:t>
            </a:r>
          </a:p>
          <a:p>
            <a:pPr marL="1371600" lvl="2" indent="-457200">
              <a:buFont typeface="Arial" panose="020B0604020202020204" pitchFamily="34" charset="0"/>
              <a:buChar char="•"/>
              <a:defRPr/>
            </a:pPr>
            <a:r>
              <a:rPr lang="en-US" sz="2400" b="1" dirty="0">
                <a:solidFill>
                  <a:srgbClr val="FF0000"/>
                </a:solidFill>
                <a:latin typeface="Segoe UI" panose="020B0502040204020203" pitchFamily="34" charset="0"/>
                <a:cs typeface="Arial" panose="020B0604020202020204" pitchFamily="34" charset="0"/>
              </a:rPr>
              <a:t>Associated Partners?</a:t>
            </a:r>
            <a:r>
              <a:rPr lang="en-US" sz="2400" dirty="0">
                <a:latin typeface="Arial" panose="020B0604020202020204" pitchFamily="34" charset="0"/>
                <a:ea typeface="Cambria" panose="02040503050406030204" pitchFamily="18" charset="0"/>
              </a:rPr>
              <a:t> </a:t>
            </a:r>
            <a:endParaRPr lang="en-US" sz="2400" dirty="0"/>
          </a:p>
          <a:p>
            <a:pPr marL="1371600" lvl="2" indent="-457200" eaLnBrk="1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en-US" sz="2400" dirty="0"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2">
            <a:extLst>
              <a:ext uri="{FF2B5EF4-FFF2-40B4-BE49-F238E27FC236}">
                <a16:creationId xmlns:a16="http://schemas.microsoft.com/office/drawing/2014/main" id="{B3D7B7B3-5768-1AB3-1429-0309C671CB8E}"/>
              </a:ext>
            </a:extLst>
          </p:cNvPr>
          <p:cNvSpPr txBox="1">
            <a:spLocks/>
          </p:cNvSpPr>
          <p:nvPr/>
        </p:nvSpPr>
        <p:spPr>
          <a:xfrm>
            <a:off x="128593" y="1237111"/>
            <a:ext cx="12638380" cy="13664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 lIns="0" tIns="12065" rIns="0" bIns="0" anchor="b">
            <a:spAutoFit/>
          </a:bodyPr>
          <a:lstStyle>
            <a:lvl1pPr marL="127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5750" defTabSz="914400" eaLnBrk="1" hangingPunct="1">
              <a:spcBef>
                <a:spcPts val="100"/>
              </a:spcBef>
            </a:pPr>
            <a:r>
              <a:rPr lang="en-US" altLang="de-DE" sz="4400" b="1" spc="-15" dirty="0">
                <a:latin typeface="Trebuchet MS"/>
                <a:ea typeface="+mj-ea"/>
                <a:cs typeface="+mj-cs"/>
              </a:rPr>
              <a:t>As an applicant interested in CBHE, you should start with: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85F386-1C92-D146-FAF7-0E73EF832A4B}"/>
              </a:ext>
            </a:extLst>
          </p:cNvPr>
          <p:cNvSpPr txBox="1"/>
          <p:nvPr/>
        </p:nvSpPr>
        <p:spPr>
          <a:xfrm>
            <a:off x="5372101" y="6267238"/>
            <a:ext cx="6543674" cy="1077218"/>
          </a:xfrm>
          <a:prstGeom prst="rect">
            <a:avLst/>
          </a:prstGeom>
          <a:solidFill>
            <a:schemeClr val="accent6"/>
          </a:solidFill>
        </p:spPr>
        <p:txBody>
          <a:bodyPr wrap="square">
            <a:spAutoFit/>
          </a:bodyPr>
          <a:lstStyle/>
          <a:p>
            <a:pPr algn="ctr"/>
            <a:r>
              <a:rPr lang="en-US" sz="3200" dirty="0">
                <a:latin typeface="Arial" panose="020B0604020202020204" pitchFamily="34" charset="0"/>
                <a:ea typeface="Cambria" panose="02040503050406030204" pitchFamily="18" charset="0"/>
              </a:rPr>
              <a:t>At the end of this phase, Project is submitted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29814649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CE7F6826-D079-8751-D397-24896869D601}"/>
              </a:ext>
            </a:extLst>
          </p:cNvPr>
          <p:cNvSpPr txBox="1"/>
          <p:nvPr/>
        </p:nvSpPr>
        <p:spPr>
          <a:xfrm>
            <a:off x="100016" y="3488904"/>
            <a:ext cx="12724108" cy="31239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3">
                <a:lumMod val="20000"/>
                <a:lumOff val="80000"/>
              </a:schemeClr>
            </a:solidFill>
          </a:ln>
        </p:spPr>
        <p:txBody>
          <a:bodyPr wrap="square">
            <a:spAutoFit/>
          </a:bodyPr>
          <a:lstStyle/>
          <a:p>
            <a:pPr marL="457200" lvl="1">
              <a:spcBef>
                <a:spcPts val="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4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3- Execution.</a:t>
            </a:r>
            <a:endParaRPr lang="de-DE" sz="48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48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M</a:t>
            </a:r>
            <a:r>
              <a:rPr lang="en-US" sz="4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onitoring and control (</a:t>
            </a:r>
            <a:r>
              <a:rPr lang="en-US" sz="48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Quality Control and Quality assurance</a:t>
            </a:r>
            <a:r>
              <a:rPr lang="en-US" sz="4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).</a:t>
            </a:r>
            <a:endParaRPr lang="de-DE" sz="48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  <a:spcAft>
                <a:spcPts val="600"/>
              </a:spcAft>
              <a:buSzPts val="1000"/>
              <a:tabLst>
                <a:tab pos="457200" algn="l"/>
              </a:tabLst>
            </a:pPr>
            <a:r>
              <a:rPr lang="en-US" sz="48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C</a:t>
            </a:r>
            <a:r>
              <a:rPr lang="en-US" sz="4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losure (</a:t>
            </a:r>
            <a:r>
              <a:rPr lang="en-US" sz="48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Sustainability</a:t>
            </a:r>
            <a:r>
              <a:rPr lang="en-US" sz="48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sz="4800" dirty="0">
              <a:solidFill>
                <a:srgbClr val="202124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6095C7-2C42-D624-B10E-C29B86454D82}"/>
              </a:ext>
            </a:extLst>
          </p:cNvPr>
          <p:cNvSpPr txBox="1"/>
          <p:nvPr/>
        </p:nvSpPr>
        <p:spPr>
          <a:xfrm>
            <a:off x="707223" y="1630946"/>
            <a:ext cx="11265702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>
              <a:spcBef>
                <a:spcPts val="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4400" b="1" u="sng" dirty="0"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Project Management After Project Approval </a:t>
            </a:r>
            <a:r>
              <a:rPr lang="en-US" sz="4400" b="1" u="sng" dirty="0">
                <a:solidFill>
                  <a:schemeClr val="tx1"/>
                </a:solidFill>
                <a:effectLst/>
                <a:highlight>
                  <a:srgbClr val="FFFF00"/>
                </a:highlight>
                <a:latin typeface="Arial" panose="020B0604020202020204" pitchFamily="34" charset="0"/>
                <a:ea typeface="Times New Roman" panose="02020603050405020304" pitchFamily="18" charset="0"/>
              </a:rPr>
              <a:t>Implementing Phase </a:t>
            </a:r>
          </a:p>
        </p:txBody>
      </p:sp>
    </p:spTree>
    <p:extLst>
      <p:ext uri="{BB962C8B-B14F-4D97-AF65-F5344CB8AC3E}">
        <p14:creationId xmlns:p14="http://schemas.microsoft.com/office/powerpoint/2010/main" val="1529149591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79B56EF7-691F-A01B-8A15-8A9DE5852909}"/>
              </a:ext>
            </a:extLst>
          </p:cNvPr>
          <p:cNvGrpSpPr>
            <a:grpSpLocks/>
          </p:cNvGrpSpPr>
          <p:nvPr/>
        </p:nvGrpSpPr>
        <p:grpSpPr bwMode="auto">
          <a:xfrm>
            <a:off x="6472128" y="3057521"/>
            <a:ext cx="7152097" cy="4117985"/>
            <a:chOff x="1143000" y="0"/>
            <a:chExt cx="9906000" cy="685800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0794AC31-A93D-5E1F-F5EE-99587EE3FECB}"/>
                </a:ext>
              </a:extLst>
            </p:cNvPr>
            <p:cNvSpPr/>
            <p:nvPr/>
          </p:nvSpPr>
          <p:spPr>
            <a:xfrm>
              <a:off x="1143000" y="0"/>
              <a:ext cx="9906000" cy="922958"/>
            </a:xfrm>
            <a:custGeom>
              <a:avLst/>
              <a:gdLst/>
              <a:ahLst/>
              <a:cxnLst/>
              <a:rect l="l" t="t" r="r" b="b"/>
              <a:pathLst>
                <a:path w="9906000" h="923925">
                  <a:moveTo>
                    <a:pt x="990600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9906000" y="923544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613ECDE8-F223-1440-9909-9962DEA1BA12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88463" y="359663"/>
              <a:ext cx="8043672" cy="6498333"/>
            </a:xfrm>
            <a:prstGeom prst="rect">
              <a:avLst/>
            </a:prstGeom>
          </p:spPr>
        </p:pic>
      </p:grpSp>
      <p:sp>
        <p:nvSpPr>
          <p:cNvPr id="8" name="object 5">
            <a:extLst>
              <a:ext uri="{FF2B5EF4-FFF2-40B4-BE49-F238E27FC236}">
                <a16:creationId xmlns:a16="http://schemas.microsoft.com/office/drawing/2014/main" id="{96C923C6-32B2-7968-72F4-E9B65159F393}"/>
              </a:ext>
            </a:extLst>
          </p:cNvPr>
          <p:cNvSpPr txBox="1">
            <a:spLocks/>
          </p:cNvSpPr>
          <p:nvPr/>
        </p:nvSpPr>
        <p:spPr>
          <a:xfrm>
            <a:off x="7140407" y="3961644"/>
            <a:ext cx="5755157" cy="188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5" rIns="0" bIns="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>
              <a:spcBef>
                <a:spcPts val="100"/>
              </a:spcBef>
            </a:pPr>
            <a:r>
              <a:rPr lang="en-GB" altLang="en-US" sz="4800" b="1" dirty="0">
                <a:solidFill>
                  <a:srgbClr val="5F2C16"/>
                </a:solidFill>
                <a:latin typeface="Verdana" panose="020B0604030504040204" pitchFamily="34" charset="0"/>
              </a:rPr>
              <a:t>Getting</a:t>
            </a:r>
            <a:r>
              <a:rPr lang="en-US" altLang="de-DE" sz="4800" b="1" dirty="0">
                <a:solidFill>
                  <a:srgbClr val="5F2C16"/>
                </a:solidFill>
                <a:latin typeface="Verdana" panose="020B0604030504040204" pitchFamily="34" charset="0"/>
              </a:rPr>
              <a:t> start</a:t>
            </a:r>
          </a:p>
          <a:p>
            <a:pPr rtl="1">
              <a:spcBef>
                <a:spcPts val="100"/>
              </a:spcBef>
            </a:pPr>
            <a:r>
              <a:rPr lang="en-US" altLang="de-DE" sz="3600" b="1" dirty="0">
                <a:solidFill>
                  <a:srgbClr val="5F2C16"/>
                </a:solidFill>
                <a:latin typeface="Verdana" panose="020B0604030504040204" pitchFamily="34" charset="0"/>
              </a:rPr>
              <a:t>Points to be considered</a:t>
            </a:r>
            <a:endParaRPr lang="de-DE" altLang="de-DE" sz="3600" b="1" dirty="0">
              <a:solidFill>
                <a:srgbClr val="5F2C16"/>
              </a:solidFill>
              <a:latin typeface="Verdan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D59B02-EC90-2EEF-4F3B-C51426A01547}"/>
              </a:ext>
            </a:extLst>
          </p:cNvPr>
          <p:cNvSpPr txBox="1">
            <a:spLocks/>
          </p:cNvSpPr>
          <p:nvPr/>
        </p:nvSpPr>
        <p:spPr>
          <a:xfrm>
            <a:off x="796196" y="1252806"/>
            <a:ext cx="13434163" cy="1565753"/>
          </a:xfrm>
          <a:prstGeom prst="rect">
            <a:avLst/>
          </a:prstGeom>
          <a:solidFill>
            <a:srgbClr val="FDF2C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b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</a:p>
          <a:p>
            <a:pPr fontAlgn="auto">
              <a:spcAft>
                <a:spcPts val="0"/>
              </a:spcAft>
              <a:defRPr/>
            </a:pPr>
            <a:endParaRPr lang="en-US" sz="7200" dirty="0">
              <a:solidFill>
                <a:srgbClr val="202124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3- </a:t>
            </a:r>
            <a:r>
              <a:rPr lang="en-US" sz="7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Execution</a:t>
            </a:r>
            <a:endParaRPr lang="en-US" sz="7200" b="1" dirty="0">
              <a:latin typeface="Aharoni" panose="02010803020104030203" pitchFamily="2" charset="-79"/>
              <a:ea typeface="Tahoma" pitchFamily="34" charset="0"/>
              <a:cs typeface="Aharoni" panose="02010803020104030203" pitchFamily="2" charset="-79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9426043B-EA9B-4141-2860-EFFC35DBDE18}"/>
              </a:ext>
            </a:extLst>
          </p:cNvPr>
          <p:cNvSpPr txBox="1">
            <a:spLocks/>
          </p:cNvSpPr>
          <p:nvPr/>
        </p:nvSpPr>
        <p:spPr>
          <a:xfrm>
            <a:off x="117221" y="2934036"/>
            <a:ext cx="7655180" cy="4384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7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 algn="l">
              <a:buFont typeface="Wingdings" panose="05000000000000000000" pitchFamily="2" charset="2"/>
              <a:buChar char="ü"/>
            </a:pPr>
            <a:r>
              <a:rPr lang="fr-BE" altLang="en-US" sz="2800" b="1" i="1" dirty="0">
                <a:solidFill>
                  <a:schemeClr val="tx1"/>
                </a:solidFill>
              </a:rPr>
              <a:t>Organise kick-off meeting </a:t>
            </a:r>
          </a:p>
          <a:p>
            <a:pPr marL="806450" lvl="1" indent="-514350" algn="l"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chemeClr val="tx1"/>
                </a:solidFill>
              </a:rPr>
              <a:t>Review project plan and revise if necessary</a:t>
            </a:r>
          </a:p>
          <a:p>
            <a:pPr marL="806450" lvl="1" indent="-514350" algn="l"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chemeClr val="tx1"/>
                </a:solidFill>
              </a:rPr>
              <a:t>Take into account internal/external changes and limitations</a:t>
            </a:r>
          </a:p>
          <a:p>
            <a:pPr marL="806450" lvl="1" indent="-514350" algn="l"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chemeClr val="tx1"/>
                </a:solidFill>
              </a:rPr>
              <a:t>Allocate roles according to work packages</a:t>
            </a:r>
          </a:p>
          <a:p>
            <a:pPr marL="806450" lvl="1" indent="-514350" algn="l"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chemeClr val="tx1"/>
                </a:solidFill>
              </a:rPr>
              <a:t>Create project management structure (management board, other boards)</a:t>
            </a:r>
          </a:p>
          <a:p>
            <a:pPr marL="806450" lvl="1" indent="-514350" algn="l"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chemeClr val="tx1"/>
                </a:solidFill>
              </a:rPr>
              <a:t>Set up communication rules</a:t>
            </a:r>
          </a:p>
          <a:p>
            <a:pPr marL="806450" lvl="1" indent="-514350" algn="l">
              <a:buFont typeface="Wingdings" panose="05000000000000000000" pitchFamily="2" charset="2"/>
              <a:buChar char="Ø"/>
            </a:pPr>
            <a:r>
              <a:rPr lang="en-GB" altLang="en-US" sz="2400" dirty="0">
                <a:solidFill>
                  <a:schemeClr val="tx1"/>
                </a:solidFill>
              </a:rPr>
              <a:t>Revise budget allocation if necessary</a:t>
            </a:r>
          </a:p>
          <a:p>
            <a:pPr marL="514350" indent="-514350" algn="l">
              <a:buFont typeface="Wingdings" panose="05000000000000000000" pitchFamily="2" charset="2"/>
              <a:buChar char="ü"/>
            </a:pPr>
            <a:r>
              <a:rPr lang="en-GB" altLang="en-US" sz="2800" b="1" i="1" dirty="0">
                <a:solidFill>
                  <a:schemeClr val="tx1"/>
                </a:solidFill>
              </a:rPr>
              <a:t>Produce Partnership Agreement</a:t>
            </a:r>
          </a:p>
          <a:p>
            <a:pPr algn="l">
              <a:buFont typeface="Wingdings" panose="05000000000000000000" pitchFamily="2" charset="2"/>
              <a:buChar char="ü"/>
            </a:pP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877423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79B56EF7-691F-A01B-8A15-8A9DE5852909}"/>
              </a:ext>
            </a:extLst>
          </p:cNvPr>
          <p:cNvGrpSpPr>
            <a:grpSpLocks/>
          </p:cNvGrpSpPr>
          <p:nvPr/>
        </p:nvGrpSpPr>
        <p:grpSpPr bwMode="auto">
          <a:xfrm>
            <a:off x="4300426" y="2386010"/>
            <a:ext cx="9221905" cy="5489594"/>
            <a:chOff x="1143000" y="0"/>
            <a:chExt cx="9906000" cy="685800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0794AC31-A93D-5E1F-F5EE-99587EE3FECB}"/>
                </a:ext>
              </a:extLst>
            </p:cNvPr>
            <p:cNvSpPr/>
            <p:nvPr/>
          </p:nvSpPr>
          <p:spPr>
            <a:xfrm>
              <a:off x="1143000" y="0"/>
              <a:ext cx="9906000" cy="922958"/>
            </a:xfrm>
            <a:custGeom>
              <a:avLst/>
              <a:gdLst/>
              <a:ahLst/>
              <a:cxnLst/>
              <a:rect l="l" t="t" r="r" b="b"/>
              <a:pathLst>
                <a:path w="9906000" h="923925">
                  <a:moveTo>
                    <a:pt x="990600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9906000" y="923544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613ECDE8-F223-1440-9909-9962DEA1BA12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tx2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88463" y="359663"/>
              <a:ext cx="8043672" cy="6498333"/>
            </a:xfrm>
            <a:prstGeom prst="rect">
              <a:avLst/>
            </a:prstGeom>
          </p:spPr>
        </p:pic>
      </p:grpSp>
      <p:sp>
        <p:nvSpPr>
          <p:cNvPr id="8" name="object 5">
            <a:extLst>
              <a:ext uri="{FF2B5EF4-FFF2-40B4-BE49-F238E27FC236}">
                <a16:creationId xmlns:a16="http://schemas.microsoft.com/office/drawing/2014/main" id="{96C923C6-32B2-7968-72F4-E9B65159F393}"/>
              </a:ext>
            </a:extLst>
          </p:cNvPr>
          <p:cNvSpPr txBox="1">
            <a:spLocks/>
          </p:cNvSpPr>
          <p:nvPr/>
        </p:nvSpPr>
        <p:spPr>
          <a:xfrm>
            <a:off x="5400677" y="3134744"/>
            <a:ext cx="6786562" cy="37067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5" rIns="0" bIns="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793750" indent="-681038" algn="ctr" eaLnBrk="1" hangingPunct="1">
              <a:defRPr/>
            </a:pPr>
            <a:r>
              <a:rPr lang="en-US" altLang="en-US" sz="4800" b="1" dirty="0"/>
              <a:t>Keep partners </a:t>
            </a:r>
          </a:p>
          <a:p>
            <a:pPr marL="793750" indent="-681038" algn="ctr" eaLnBrk="1" hangingPunct="1">
              <a:defRPr/>
            </a:pPr>
            <a:r>
              <a:rPr lang="en-US" altLang="en-US" sz="4800" b="1" dirty="0"/>
              <a:t>informed of the evaluation results and the remedial actions taken 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D59B02-EC90-2EEF-4F3B-C51426A01547}"/>
              </a:ext>
            </a:extLst>
          </p:cNvPr>
          <p:cNvSpPr txBox="1">
            <a:spLocks/>
          </p:cNvSpPr>
          <p:nvPr/>
        </p:nvSpPr>
        <p:spPr>
          <a:xfrm>
            <a:off x="953365" y="1252806"/>
            <a:ext cx="12876938" cy="1565753"/>
          </a:xfrm>
          <a:prstGeom prst="rect">
            <a:avLst/>
          </a:prstGeom>
          <a:solidFill>
            <a:srgbClr val="FDF2C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b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M</a:t>
            </a:r>
            <a:r>
              <a:rPr lang="en-US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onitoring and control, </a:t>
            </a:r>
            <a:r>
              <a:rPr lang="en-GB" altLang="en-US" sz="4400" dirty="0">
                <a:solidFill>
                  <a:srgbClr val="202124"/>
                </a:solidFill>
                <a:latin typeface="Arial" panose="020B0604020202020204" pitchFamily="34" charset="0"/>
              </a:rPr>
              <a:t>QUALITY ASSURANCE</a:t>
            </a: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A1A511-7261-B1E5-64C2-B953614C973C}"/>
              </a:ext>
            </a:extLst>
          </p:cNvPr>
          <p:cNvSpPr txBox="1"/>
          <p:nvPr/>
        </p:nvSpPr>
        <p:spPr>
          <a:xfrm>
            <a:off x="529813" y="3402774"/>
            <a:ext cx="5755158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3600" dirty="0"/>
              <a:t>Activities Monitoring 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3600" dirty="0"/>
              <a:t>Internal Quality Assurance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GB" altLang="en-US" sz="3600" dirty="0"/>
              <a:t>External Quality Assurance</a:t>
            </a:r>
            <a:endParaRPr lang="en-US" sz="36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0027318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>
            <a:extLst>
              <a:ext uri="{FF2B5EF4-FFF2-40B4-BE49-F238E27FC236}">
                <a16:creationId xmlns:a16="http://schemas.microsoft.com/office/drawing/2014/main" id="{81D59B02-EC90-2EEF-4F3B-C51426A01547}"/>
              </a:ext>
            </a:extLst>
          </p:cNvPr>
          <p:cNvSpPr txBox="1">
            <a:spLocks/>
          </p:cNvSpPr>
          <p:nvPr/>
        </p:nvSpPr>
        <p:spPr>
          <a:xfrm>
            <a:off x="953365" y="1277227"/>
            <a:ext cx="12876938" cy="882383"/>
          </a:xfrm>
          <a:prstGeom prst="rect">
            <a:avLst/>
          </a:prstGeom>
          <a:solidFill>
            <a:srgbClr val="FDF2C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b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48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C</a:t>
            </a:r>
            <a:r>
              <a:rPr lang="en-US" sz="48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losure (</a:t>
            </a:r>
            <a:r>
              <a:rPr lang="en-US" sz="4800" b="1" i="1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Sustainability</a:t>
            </a:r>
            <a:r>
              <a:rPr lang="en-US" sz="48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</a:t>
            </a:r>
            <a:endParaRPr lang="en-US" dirty="0">
              <a:solidFill>
                <a:srgbClr val="202124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4332C3-938A-1D31-2507-6EA117EA93AF}"/>
              </a:ext>
            </a:extLst>
          </p:cNvPr>
          <p:cNvSpPr txBox="1"/>
          <p:nvPr/>
        </p:nvSpPr>
        <p:spPr>
          <a:xfrm>
            <a:off x="273060" y="2197515"/>
            <a:ext cx="12347555" cy="107721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en-US" sz="3200" b="1" dirty="0"/>
              <a:t>Project results should be sustainable and should continue to be used /updated after end of project funding</a:t>
            </a:r>
            <a:endParaRPr lang="en-US" sz="3200" b="0" i="0" dirty="0">
              <a:solidFill>
                <a:srgbClr val="040C28"/>
              </a:solidFill>
              <a:effectLst/>
              <a:latin typeface="Helvetica Neue"/>
            </a:endParaRP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6814ADE-451B-2225-A3CF-A44C6A6AFB06}"/>
              </a:ext>
            </a:extLst>
          </p:cNvPr>
          <p:cNvSpPr txBox="1">
            <a:spLocks/>
          </p:cNvSpPr>
          <p:nvPr/>
        </p:nvSpPr>
        <p:spPr>
          <a:xfrm>
            <a:off x="273060" y="3116372"/>
            <a:ext cx="12347555" cy="4604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7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76263" indent="-463550" algn="l">
              <a:buFont typeface="Wingdings" panose="05000000000000000000" pitchFamily="2" charset="2"/>
              <a:buChar char="§"/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Financial / administrative / legislative </a:t>
            </a: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achievements </a:t>
            </a:r>
          </a:p>
          <a:p>
            <a:pPr marL="576263" indent="-463550" algn="l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Continuation of 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developed programs</a:t>
            </a:r>
          </a:p>
          <a:p>
            <a:pPr marL="576263" indent="-463550" algn="l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Continued </a:t>
            </a: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cooperation with project partners</a:t>
            </a:r>
          </a:p>
          <a:p>
            <a:pPr lvl="4" algn="l"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Student and staff mobility</a:t>
            </a:r>
          </a:p>
          <a:p>
            <a:pPr lvl="4" algn="l"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Joint degrees</a:t>
            </a:r>
          </a:p>
          <a:p>
            <a:pPr lvl="4" algn="l"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Research cooperation</a:t>
            </a:r>
          </a:p>
          <a:p>
            <a:pPr lvl="4" algn="l"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New projects</a:t>
            </a:r>
          </a:p>
          <a:p>
            <a:pPr marL="627063" indent="-514350" algn="l">
              <a:buFont typeface="Wingdings" panose="05000000000000000000" pitchFamily="2" charset="2"/>
              <a:buChar char="§"/>
              <a:defRPr/>
            </a:pPr>
            <a:r>
              <a:rPr lang="en-US" altLang="en-US" dirty="0">
                <a:solidFill>
                  <a:schemeClr val="accent6">
                    <a:lumMod val="50000"/>
                  </a:schemeClr>
                </a:solidFill>
              </a:rPr>
              <a:t>Continued cooperation with </a:t>
            </a:r>
          </a:p>
          <a:p>
            <a:pPr lvl="4" algn="l">
              <a:buFont typeface="Wingdings" panose="05000000000000000000" pitchFamily="2" charset="2"/>
              <a:buChar char="Ø"/>
              <a:defRPr/>
            </a:pPr>
            <a:r>
              <a:rPr lang="en-US" altLang="en-US" b="1" dirty="0">
                <a:solidFill>
                  <a:schemeClr val="accent6">
                    <a:lumMod val="50000"/>
                  </a:schemeClr>
                </a:solidFill>
              </a:rPr>
              <a:t>stakeholders at national/ regional cross regional levels </a:t>
            </a:r>
          </a:p>
        </p:txBody>
      </p:sp>
    </p:spTree>
    <p:extLst>
      <p:ext uri="{BB962C8B-B14F-4D97-AF65-F5344CB8AC3E}">
        <p14:creationId xmlns:p14="http://schemas.microsoft.com/office/powerpoint/2010/main" val="1697508484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46156C3-422C-A05B-CAC6-E19F5726C4E5}"/>
              </a:ext>
            </a:extLst>
          </p:cNvPr>
          <p:cNvSpPr txBox="1"/>
          <p:nvPr/>
        </p:nvSpPr>
        <p:spPr>
          <a:xfrm>
            <a:off x="72066" y="4474163"/>
            <a:ext cx="12652042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en-US" sz="8000" b="1" dirty="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rPr>
              <a:t>Ensuring Sustainability</a:t>
            </a:r>
            <a:endParaRPr lang="en-US" sz="7200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AB422FC-99A0-C20F-ED01-290FAC65C771}"/>
              </a:ext>
            </a:extLst>
          </p:cNvPr>
          <p:cNvSpPr txBox="1">
            <a:spLocks/>
          </p:cNvSpPr>
          <p:nvPr/>
        </p:nvSpPr>
        <p:spPr>
          <a:xfrm>
            <a:off x="1096963" y="1846264"/>
            <a:ext cx="10475912" cy="1811336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7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 sz="6000" b="1" dirty="0">
                <a:solidFill>
                  <a:srgbClr val="7030A0"/>
                </a:solidFill>
                <a:latin typeface="Calibri" panose="020F0502020204030204" pitchFamily="34" charset="0"/>
              </a:rPr>
              <a:t>Good Communication, Dissemination and Exploitation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817837788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8CB3572-4BF8-2E44-69C1-CB544295EEAA}"/>
              </a:ext>
            </a:extLst>
          </p:cNvPr>
          <p:cNvSpPr txBox="1">
            <a:spLocks/>
          </p:cNvSpPr>
          <p:nvPr/>
        </p:nvSpPr>
        <p:spPr>
          <a:xfrm>
            <a:off x="72066" y="1258896"/>
            <a:ext cx="12943847" cy="75564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800" b="1">
                <a:solidFill>
                  <a:srgbClr val="7030A0"/>
                </a:solidFill>
                <a:latin typeface="Calibri" panose="020F0502020204030204" pitchFamily="34" charset="0"/>
                <a:ea typeface="+mn-ea"/>
                <a:cs typeface="+mn-cs"/>
              </a:rPr>
              <a:t>Communication Dissemination and Exploitation</a:t>
            </a:r>
            <a:endParaRPr lang="en-US" sz="4800" b="1" dirty="0">
              <a:solidFill>
                <a:srgbClr val="7030A0"/>
              </a:solidFill>
              <a:latin typeface="Calibri" panose="020F0502020204030204" pitchFamily="34" charset="0"/>
              <a:ea typeface="+mn-ea"/>
              <a:cs typeface="+mn-cs"/>
            </a:endParaRPr>
          </a:p>
        </p:txBody>
      </p:sp>
      <p:pic>
        <p:nvPicPr>
          <p:cNvPr id="9" name="Content Placeholder 3">
            <a:extLst>
              <a:ext uri="{FF2B5EF4-FFF2-40B4-BE49-F238E27FC236}">
                <a16:creationId xmlns:a16="http://schemas.microsoft.com/office/drawing/2014/main" id="{9B7044CA-9FD7-CC4B-05DC-60F094AAE2C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798" y="2422369"/>
            <a:ext cx="3946724" cy="3529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A diagram of a diagram&#10;&#10;Description automatically generated with medium confidence">
            <a:extLst>
              <a:ext uri="{FF2B5EF4-FFF2-40B4-BE49-F238E27FC236}">
                <a16:creationId xmlns:a16="http://schemas.microsoft.com/office/drawing/2014/main" id="{D609BFC7-FE76-8DCE-ACF1-793077CEA37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953" y="2147386"/>
            <a:ext cx="8779759" cy="4938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3236854"/>
      </p:ext>
    </p:extLst>
  </p:cSld>
  <p:clrMapOvr>
    <a:masterClrMapping/>
  </p:clrMapOvr>
  <p:transition spd="slow">
    <p:wip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C24DEE8-6D26-B730-F0A5-346EEE26155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5754" y="1231828"/>
            <a:ext cx="9043792" cy="610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736234"/>
      </p:ext>
    </p:extLst>
  </p:cSld>
  <p:clrMapOvr>
    <a:masterClrMapping/>
  </p:clrMapOvr>
  <p:transition spd="slow">
    <p:wip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object 4">
            <a:extLst>
              <a:ext uri="{FF2B5EF4-FFF2-40B4-BE49-F238E27FC236}">
                <a16:creationId xmlns:a16="http://schemas.microsoft.com/office/drawing/2014/main" id="{F81DFC98-FC72-4ADA-4E6A-BA64FE51B73C}"/>
              </a:ext>
            </a:extLst>
          </p:cNvPr>
          <p:cNvGrpSpPr>
            <a:grpSpLocks/>
          </p:cNvGrpSpPr>
          <p:nvPr/>
        </p:nvGrpSpPr>
        <p:grpSpPr bwMode="auto">
          <a:xfrm>
            <a:off x="2444425" y="2483888"/>
            <a:ext cx="7892340" cy="4719287"/>
            <a:chOff x="1143000" y="332231"/>
            <a:chExt cx="9906000" cy="6193790"/>
          </a:xfrm>
        </p:grpSpPr>
        <p:pic>
          <p:nvPicPr>
            <p:cNvPr id="63494" name="object 5">
              <a:extLst>
                <a:ext uri="{FF2B5EF4-FFF2-40B4-BE49-F238E27FC236}">
                  <a16:creationId xmlns:a16="http://schemas.microsoft.com/office/drawing/2014/main" id="{94B48C63-54D9-E7B6-A17B-D6B56D2A8AC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6007" y="4687823"/>
              <a:ext cx="1271016" cy="15300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5" name="object 6">
              <a:extLst>
                <a:ext uri="{FF2B5EF4-FFF2-40B4-BE49-F238E27FC236}">
                  <a16:creationId xmlns:a16="http://schemas.microsoft.com/office/drawing/2014/main" id="{8B7DDA4A-45A8-40B6-D703-129EBEFFAFB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16807" y="1185671"/>
              <a:ext cx="4876799" cy="426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6" name="object 7">
              <a:extLst>
                <a:ext uri="{FF2B5EF4-FFF2-40B4-BE49-F238E27FC236}">
                  <a16:creationId xmlns:a16="http://schemas.microsoft.com/office/drawing/2014/main" id="{F7343F42-06A9-32A3-6518-D8232AC8B13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95984" y="1139951"/>
              <a:ext cx="1810512" cy="15636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3497" name="object 8">
              <a:extLst>
                <a:ext uri="{FF2B5EF4-FFF2-40B4-BE49-F238E27FC236}">
                  <a16:creationId xmlns:a16="http://schemas.microsoft.com/office/drawing/2014/main" id="{802C93B9-7097-7043-E91F-54806A85870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3000" y="332231"/>
              <a:ext cx="9906000" cy="61935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3491" name="object 5">
            <a:extLst>
              <a:ext uri="{FF2B5EF4-FFF2-40B4-BE49-F238E27FC236}">
                <a16:creationId xmlns:a16="http://schemas.microsoft.com/office/drawing/2014/main" id="{0D8C0EB4-09AD-6D9B-34B7-3D5EE5C3C1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4497" y="227239"/>
            <a:ext cx="5417693" cy="24746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2" name="object 6">
            <a:extLst>
              <a:ext uri="{FF2B5EF4-FFF2-40B4-BE49-F238E27FC236}">
                <a16:creationId xmlns:a16="http://schemas.microsoft.com/office/drawing/2014/main" id="{C1EB95E9-61E2-8AC6-4A14-688AA35F21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14" y="359525"/>
            <a:ext cx="2011279" cy="1779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63493" name="كائن 3">
            <a:extLst>
              <a:ext uri="{FF2B5EF4-FFF2-40B4-BE49-F238E27FC236}">
                <a16:creationId xmlns:a16="http://schemas.microsoft.com/office/drawing/2014/main" id="{069C7280-E03A-8D8B-95E3-530AFB06428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86397184"/>
              </p:ext>
            </p:extLst>
          </p:nvPr>
        </p:nvGraphicFramePr>
        <p:xfrm>
          <a:off x="9275723" y="404481"/>
          <a:ext cx="2684503" cy="28053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Clip" r:id="rId6" imgW="3789720" imgH="5256360" progId="MS_ClipArt_Gallery.2">
                  <p:embed/>
                </p:oleObj>
              </mc:Choice>
              <mc:Fallback>
                <p:oleObj name="Clip" r:id="rId6" imgW="3789720" imgH="5256360" progId="MS_ClipArt_Gallery.2">
                  <p:embed/>
                  <p:pic>
                    <p:nvPicPr>
                      <p:cNvPr id="63493" name="كائن 3">
                        <a:extLst>
                          <a:ext uri="{FF2B5EF4-FFF2-40B4-BE49-F238E27FC236}">
                            <a16:creationId xmlns:a16="http://schemas.microsoft.com/office/drawing/2014/main" id="{069C7280-E03A-8D8B-95E3-530AFB06428A}"/>
                          </a:ext>
                        </a:extLst>
                      </p:cNvPr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75723" y="404481"/>
                        <a:ext cx="2684503" cy="280538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1B4DB16D-3C6A-C9B4-2DCA-E0E41C2748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1507212"/>
            <a:ext cx="111855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sz="4800" b="1" dirty="0">
                <a:solidFill>
                  <a:srgbClr val="C00000"/>
                </a:solidFill>
                <a:cs typeface="Calibri" panose="020F0502020204030204" pitchFamily="34" charset="0"/>
              </a:rPr>
              <a:t>What is Project Management</a:t>
            </a:r>
            <a:endParaRPr lang="de-DE" altLang="de-DE" sz="48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D3C5AEB-4505-99B6-C062-A9E816F7CFF0}"/>
              </a:ext>
            </a:extLst>
          </p:cNvPr>
          <p:cNvSpPr txBox="1"/>
          <p:nvPr/>
        </p:nvSpPr>
        <p:spPr>
          <a:xfrm>
            <a:off x="212942" y="2827173"/>
            <a:ext cx="11674258" cy="38625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71500" marR="0" lvl="0" indent="-571500" algn="l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4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4000" dirty="0">
                <a:solidFill>
                  <a:srgbClr val="040C28"/>
                </a:solidFill>
                <a:latin typeface="Google Sans"/>
              </a:rPr>
              <a:t>It is the a</a:t>
            </a:r>
            <a:r>
              <a:rPr lang="en-US" sz="4000" b="0" i="0" dirty="0">
                <a:solidFill>
                  <a:srgbClr val="040C28"/>
                </a:solidFill>
                <a:effectLst/>
                <a:latin typeface="Google Sans"/>
              </a:rPr>
              <a:t>pplication of: </a:t>
            </a:r>
          </a:p>
          <a:p>
            <a:pPr marL="971550" lvl="4">
              <a:spcAft>
                <a:spcPts val="300"/>
              </a:spcAft>
              <a:buClr>
                <a:srgbClr val="0070C0"/>
              </a:buClr>
              <a:buSzPct val="40000"/>
              <a:tabLst>
                <a:tab pos="457200" algn="l"/>
              </a:tabLst>
            </a:pPr>
            <a:r>
              <a:rPr lang="en-US" sz="4000" b="1" i="0" dirty="0">
                <a:solidFill>
                  <a:srgbClr val="040C28"/>
                </a:solidFill>
                <a:effectLst/>
                <a:latin typeface="Google Sans"/>
              </a:rPr>
              <a:t>Processes</a:t>
            </a:r>
            <a:r>
              <a:rPr lang="en-US" sz="4000" b="0" i="0" dirty="0">
                <a:solidFill>
                  <a:srgbClr val="040C28"/>
                </a:solidFill>
                <a:effectLst/>
                <a:latin typeface="Google Sans"/>
              </a:rPr>
              <a:t>, </a:t>
            </a:r>
            <a:r>
              <a:rPr lang="en-US" sz="4000" b="1" i="0" dirty="0">
                <a:solidFill>
                  <a:srgbClr val="040C28"/>
                </a:solidFill>
                <a:effectLst/>
                <a:latin typeface="Google Sans"/>
              </a:rPr>
              <a:t>M</a:t>
            </a:r>
            <a:r>
              <a:rPr lang="en-US" sz="4000" b="1" dirty="0">
                <a:solidFill>
                  <a:srgbClr val="040C28"/>
                </a:solidFill>
                <a:latin typeface="Google Sans"/>
              </a:rPr>
              <a:t>ethods, Skills, Knowledge,</a:t>
            </a:r>
            <a:r>
              <a:rPr lang="de-DE" sz="4000" b="1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en-US" sz="4000" b="1" dirty="0">
                <a:solidFill>
                  <a:srgbClr val="040C28"/>
                </a:solidFill>
                <a:latin typeface="Google Sans"/>
              </a:rPr>
              <a:t>Techniques</a:t>
            </a:r>
            <a:r>
              <a:rPr lang="de-DE" sz="4000" b="1" dirty="0">
                <a:solidFill>
                  <a:srgbClr val="040C28"/>
                </a:solidFill>
                <a:latin typeface="Google Sans"/>
              </a:rPr>
              <a:t> </a:t>
            </a:r>
            <a:r>
              <a:rPr lang="en-US" sz="4000" b="1" dirty="0">
                <a:solidFill>
                  <a:srgbClr val="040C28"/>
                </a:solidFill>
                <a:latin typeface="Google Sans"/>
              </a:rPr>
              <a:t>and E</a:t>
            </a:r>
            <a:r>
              <a:rPr lang="en-US" sz="4000" b="1" i="0" dirty="0">
                <a:solidFill>
                  <a:srgbClr val="040C28"/>
                </a:solidFill>
                <a:effectLst/>
                <a:latin typeface="Google Sans"/>
              </a:rPr>
              <a:t>xperience</a:t>
            </a:r>
            <a:r>
              <a:rPr lang="en-US" sz="4000" b="0" i="0" dirty="0">
                <a:solidFill>
                  <a:srgbClr val="040C28"/>
                </a:solidFill>
                <a:effectLst/>
                <a:latin typeface="Google Sans"/>
              </a:rPr>
              <a:t> to achieve 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Google Sans"/>
              </a:rPr>
              <a:t>“Specific project </a:t>
            </a:r>
            <a:r>
              <a:rPr lang="en-US" sz="4000" b="1" i="0" dirty="0">
                <a:solidFill>
                  <a:srgbClr val="002060"/>
                </a:solidFill>
                <a:effectLst/>
                <a:latin typeface="Google Sans"/>
              </a:rPr>
              <a:t>objectives</a:t>
            </a:r>
          </a:p>
          <a:p>
            <a:pPr marL="571500" marR="0" lvl="0" indent="-571500" algn="l">
              <a:spcBef>
                <a:spcPts val="0"/>
              </a:spcBef>
              <a:spcAft>
                <a:spcPts val="300"/>
              </a:spcAft>
              <a:buClr>
                <a:srgbClr val="0070C0"/>
              </a:buClr>
              <a:buSzPct val="40000"/>
              <a:buFont typeface="Wingdings" panose="05000000000000000000" pitchFamily="2" charset="2"/>
              <a:buChar char="ü"/>
              <a:tabLst>
                <a:tab pos="457200" algn="l"/>
              </a:tabLst>
            </a:pPr>
            <a:r>
              <a:rPr lang="en-US" sz="4000" b="1" dirty="0">
                <a:solidFill>
                  <a:srgbClr val="002060"/>
                </a:solidFill>
                <a:latin typeface="Google Sans"/>
              </a:rPr>
              <a:t>It should conduct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Google Sans"/>
              </a:rPr>
              <a:t> according to project </a:t>
            </a:r>
            <a:r>
              <a:rPr lang="en-US" sz="4000" b="1" i="0" dirty="0">
                <a:solidFill>
                  <a:srgbClr val="002060"/>
                </a:solidFill>
                <a:effectLst/>
                <a:latin typeface="Google Sans"/>
              </a:rPr>
              <a:t>acceptance criteria </a:t>
            </a:r>
            <a:r>
              <a:rPr lang="en-US" sz="4000" b="0" i="0" dirty="0">
                <a:solidFill>
                  <a:srgbClr val="002060"/>
                </a:solidFill>
                <a:effectLst/>
                <a:latin typeface="Google Sans"/>
              </a:rPr>
              <a:t>within </a:t>
            </a:r>
            <a:r>
              <a:rPr lang="en-US" sz="4000" b="1" i="0" dirty="0">
                <a:solidFill>
                  <a:srgbClr val="002060"/>
                </a:solidFill>
                <a:effectLst/>
                <a:latin typeface="Google Sans"/>
              </a:rPr>
              <a:t>agreed parameters </a:t>
            </a:r>
            <a:endParaRPr lang="de-DE" sz="40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0897408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BDD61E-B9C3-961B-898F-07233FE989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675" y="1392919"/>
            <a:ext cx="11185525" cy="89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en-US" altLang="de-DE" sz="4800" b="1" dirty="0">
                <a:solidFill>
                  <a:srgbClr val="C00000"/>
                </a:solidFill>
                <a:cs typeface="Calibri" panose="020F0502020204030204" pitchFamily="34" charset="0"/>
              </a:rPr>
              <a:t>Main </a:t>
            </a:r>
            <a:r>
              <a:rPr lang="en-US" sz="4800" b="1" dirty="0">
                <a:solidFill>
                  <a:srgbClr val="C00000"/>
                </a:solidFill>
                <a:cs typeface="Calibri" panose="020F0502020204030204" pitchFamily="34" charset="0"/>
              </a:rPr>
              <a:t>five 5 stages of project management</a:t>
            </a:r>
            <a:endParaRPr lang="de-DE" altLang="de-DE" sz="4800" b="1" dirty="0">
              <a:solidFill>
                <a:srgbClr val="C00000"/>
              </a:solidFill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0631C74-8407-9162-2566-2F51E5413CAC}"/>
              </a:ext>
            </a:extLst>
          </p:cNvPr>
          <p:cNvSpPr txBox="1"/>
          <p:nvPr/>
        </p:nvSpPr>
        <p:spPr>
          <a:xfrm>
            <a:off x="701459" y="2522237"/>
            <a:ext cx="7128091" cy="475514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R="0" lvl="0" algn="l">
              <a:spcBef>
                <a:spcPts val="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3200" b="1" u="sng" dirty="0">
                <a:solidFill>
                  <a:srgbClr val="202124"/>
                </a:solidFill>
                <a:latin typeface="Arial" panose="020B0604020202020204" pitchFamily="34" charset="0"/>
              </a:rPr>
              <a:t>Submitting Phase </a:t>
            </a: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</a:rPr>
              <a:t>1- Project Initiation.</a:t>
            </a:r>
            <a:endParaRPr lang="de-DE" sz="3200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</a:rPr>
              <a:t>2- Project Planning.</a:t>
            </a:r>
          </a:p>
          <a:p>
            <a:pPr>
              <a:spcBef>
                <a:spcPts val="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3200" b="1" u="sng" dirty="0">
                <a:solidFill>
                  <a:srgbClr val="202124"/>
                </a:solidFill>
                <a:latin typeface="Arial" panose="020B0604020202020204" pitchFamily="34" charset="0"/>
              </a:rPr>
              <a:t>After Approval </a:t>
            </a:r>
            <a:endParaRPr lang="de-DE" sz="3200" b="1" u="sng" dirty="0">
              <a:solidFill>
                <a:srgbClr val="202124"/>
              </a:solidFill>
              <a:latin typeface="Arial" panose="020B0604020202020204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3- Project Execution.</a:t>
            </a:r>
            <a:endParaRPr lang="de-DE" sz="32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3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4- Project M</a:t>
            </a:r>
            <a:r>
              <a:rPr lang="en-US" sz="3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onitoring and control (Quality Control and assurance).</a:t>
            </a:r>
            <a:endParaRPr lang="de-DE" sz="32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914400" lvl="1" indent="-457200">
              <a:spcBef>
                <a:spcPts val="0"/>
              </a:spcBef>
              <a:spcAft>
                <a:spcPts val="600"/>
              </a:spcAft>
              <a:buSzPts val="1000"/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5- Project C</a:t>
            </a:r>
            <a:r>
              <a:rPr lang="en-US" sz="3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losure (Sustainability).</a:t>
            </a:r>
            <a:endParaRPr lang="de-DE" sz="32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D88B5B3A-A2A0-8078-EBAE-BDFB8B83B3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4" y="2479689"/>
            <a:ext cx="4723103" cy="4508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88561164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6FDB795-E65E-6B99-0C19-E25BB7B6F6CA}"/>
              </a:ext>
            </a:extLst>
          </p:cNvPr>
          <p:cNvSpPr txBox="1"/>
          <p:nvPr/>
        </p:nvSpPr>
        <p:spPr>
          <a:xfrm>
            <a:off x="3281819" y="1236036"/>
            <a:ext cx="9611856" cy="132343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>
                <a:solidFill>
                  <a:srgbClr val="002060"/>
                </a:solidFill>
                <a:latin typeface="Agency FB" panose="020B0503020202020204" pitchFamily="34" charset="0"/>
              </a:rPr>
              <a:t>Project Management start with submitting new proposal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6E38F65-5972-2D1A-887B-AD5BA481E20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602" y="1167344"/>
            <a:ext cx="3231862" cy="189944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9111584-3C67-8DC1-238D-CB52C569678D}"/>
              </a:ext>
            </a:extLst>
          </p:cNvPr>
          <p:cNvSpPr txBox="1"/>
          <p:nvPr/>
        </p:nvSpPr>
        <p:spPr>
          <a:xfrm>
            <a:off x="3215488" y="2565593"/>
            <a:ext cx="9638494" cy="17047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>
              <a:spcBef>
                <a:spcPts val="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3200" b="1" u="sng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Project Management at Submitting Phase </a:t>
            </a:r>
          </a:p>
          <a:p>
            <a:pPr marL="457200" lvl="1">
              <a:spcBef>
                <a:spcPts val="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1- I</a:t>
            </a:r>
            <a:r>
              <a:rPr lang="en-US" sz="3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nitiation.</a:t>
            </a:r>
            <a:endParaRPr lang="de-DE" sz="3200" dirty="0">
              <a:solidFill>
                <a:srgbClr val="202124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lvl="1">
              <a:spcBef>
                <a:spcPts val="0"/>
              </a:spcBef>
              <a:spcAft>
                <a:spcPts val="300"/>
              </a:spcAft>
              <a:buSzPts val="1000"/>
              <a:tabLst>
                <a:tab pos="457200" algn="l"/>
              </a:tabLst>
            </a:pPr>
            <a:r>
              <a:rPr lang="en-US" sz="3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P</a:t>
            </a:r>
            <a:r>
              <a:rPr lang="en-US" sz="3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lanning.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CD5FCFB-CD20-CBE5-E834-0ABEEAC30E92}"/>
              </a:ext>
            </a:extLst>
          </p:cNvPr>
          <p:cNvSpPr txBox="1"/>
          <p:nvPr/>
        </p:nvSpPr>
        <p:spPr>
          <a:xfrm>
            <a:off x="72067" y="4466813"/>
            <a:ext cx="12781916" cy="27608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51435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altLang="de-DE" sz="4000" b="1" dirty="0">
                <a:solidFill>
                  <a:srgbClr val="5F2C16"/>
                </a:solidFill>
                <a:latin typeface="Verdana" panose="020B0604030504040204" pitchFamily="34" charset="0"/>
              </a:rPr>
              <a:t>What should We  know to start?</a:t>
            </a:r>
          </a:p>
          <a:p>
            <a:pPr marL="514350" indent="-45720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4000" b="1" dirty="0">
                <a:solidFill>
                  <a:srgbClr val="5F2C16"/>
                </a:solidFill>
                <a:latin typeface="Verdana" panose="020B0604030504040204" pitchFamily="34" charset="0"/>
              </a:rPr>
              <a:t>Points to consider when  writing a proposal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8359730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F3DAF8E-FDCD-36CE-19F3-13590147DA11}"/>
              </a:ext>
            </a:extLst>
          </p:cNvPr>
          <p:cNvSpPr txBox="1"/>
          <p:nvPr/>
        </p:nvSpPr>
        <p:spPr>
          <a:xfrm>
            <a:off x="271463" y="3371840"/>
            <a:ext cx="12550771" cy="378565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682625" lvl="1" indent="-508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Fund the </a:t>
            </a:r>
            <a:r>
              <a:rPr lang="en-US" sz="4000" b="1" i="1" u="sng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right opportunity </a:t>
            </a:r>
            <a:r>
              <a:rPr lang="en-US" sz="40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for your proposal</a:t>
            </a:r>
          </a:p>
          <a:p>
            <a:pPr marL="682625" lvl="1" indent="-508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b="1" i="1" u="sng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Shape your proposal </a:t>
            </a:r>
            <a:r>
              <a:rPr lang="en-US" sz="40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based on action priorities and funding rules </a:t>
            </a:r>
          </a:p>
          <a:p>
            <a:pPr marL="682625" lvl="1" indent="-508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Cross-</a:t>
            </a:r>
            <a:r>
              <a:rPr lang="en-US" sz="4000" b="1" i="1" u="sng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check budget </a:t>
            </a:r>
          </a:p>
          <a:p>
            <a:pPr marL="682625" lvl="1" indent="-50800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n-US" sz="4000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Help with administrative </a:t>
            </a:r>
            <a:r>
              <a:rPr lang="en-US" sz="4000" b="1" i="1" u="sng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documents</a:t>
            </a:r>
          </a:p>
        </p:txBody>
      </p:sp>
      <p:sp>
        <p:nvSpPr>
          <p:cNvPr id="14" name="Title 1">
            <a:extLst>
              <a:ext uri="{FF2B5EF4-FFF2-40B4-BE49-F238E27FC236}">
                <a16:creationId xmlns:a16="http://schemas.microsoft.com/office/drawing/2014/main" id="{75F047A0-81D0-7B1E-7B1E-C9EAF45B09B0}"/>
              </a:ext>
            </a:extLst>
          </p:cNvPr>
          <p:cNvSpPr txBox="1">
            <a:spLocks/>
          </p:cNvSpPr>
          <p:nvPr/>
        </p:nvSpPr>
        <p:spPr>
          <a:xfrm>
            <a:off x="1424844" y="1754827"/>
            <a:ext cx="9820406" cy="1478071"/>
          </a:xfrm>
          <a:prstGeom prst="rect">
            <a:avLst/>
          </a:prstGeom>
          <a:solidFill>
            <a:srgbClr val="FDF2C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b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</a:p>
          <a:p>
            <a:pPr fontAlgn="auto">
              <a:spcAft>
                <a:spcPts val="0"/>
              </a:spcAft>
              <a:defRPr/>
            </a:pPr>
            <a:endParaRPr lang="en-US" sz="7200" dirty="0">
              <a:solidFill>
                <a:srgbClr val="202124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1- I</a:t>
            </a:r>
            <a:r>
              <a:rPr lang="en-US" sz="7200" dirty="0">
                <a:solidFill>
                  <a:srgbClr val="20212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nitiation</a:t>
            </a:r>
            <a:r>
              <a:rPr lang="en-US" sz="7200" b="1" dirty="0">
                <a:latin typeface="Aharoni" panose="02010803020104030203" pitchFamily="2" charset="-79"/>
                <a:ea typeface="Tahoma" pitchFamily="34" charset="0"/>
                <a:cs typeface="Aharoni" panose="02010803020104030203" pitchFamily="2" charset="-79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184082159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3D90EF2-C909-AC71-FBEA-1BBFD48EE40B}"/>
              </a:ext>
            </a:extLst>
          </p:cNvPr>
          <p:cNvSpPr txBox="1"/>
          <p:nvPr/>
        </p:nvSpPr>
        <p:spPr>
          <a:xfrm>
            <a:off x="701675" y="1696996"/>
            <a:ext cx="1188561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5400" b="1" i="1" u="sng" dirty="0">
                <a:latin typeface="Verdana"/>
                <a:ea typeface="Verdana"/>
                <a:cs typeface="Verdana"/>
              </a:rPr>
              <a:t>R</a:t>
            </a:r>
            <a:r>
              <a:rPr lang="en-US" sz="5400" b="1" i="1" u="sng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ight </a:t>
            </a:r>
            <a:r>
              <a:rPr lang="en-US" sz="5400" b="1" i="1" u="sng" dirty="0">
                <a:latin typeface="Verdana"/>
                <a:ea typeface="Verdana"/>
                <a:cs typeface="Verdana"/>
              </a:rPr>
              <a:t>Opportunity: </a:t>
            </a:r>
          </a:p>
          <a:p>
            <a:r>
              <a:rPr lang="en-US" sz="7200" b="1" dirty="0">
                <a:solidFill>
                  <a:srgbClr val="0070C0"/>
                </a:solidFill>
                <a:latin typeface="Calibri-Bold"/>
                <a:cs typeface="Arial" panose="020B0604020202020204" pitchFamily="34" charset="0"/>
              </a:rPr>
              <a:t>KEY ACTION 2: </a:t>
            </a:r>
            <a:r>
              <a:rPr lang="en-US" altLang="de-DE" sz="7200" b="1" dirty="0">
                <a:solidFill>
                  <a:srgbClr val="0070C0"/>
                </a:solidFill>
                <a:latin typeface="Calibri-Bold"/>
                <a:cs typeface="Arial" panose="020B0604020202020204" pitchFamily="34" charset="0"/>
              </a:rPr>
              <a:t>Central Project</a:t>
            </a:r>
            <a:r>
              <a:rPr lang="en-US" sz="4000" b="1" i="1" u="sng" dirty="0">
                <a:solidFill>
                  <a:schemeClr val="tx1"/>
                </a:solidFill>
                <a:latin typeface="Verdana"/>
                <a:ea typeface="Verdana"/>
                <a:cs typeface="Verdana"/>
              </a:rPr>
              <a:t> </a:t>
            </a:r>
            <a:endParaRPr lang="en-US" sz="40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5869292-D641-0D10-CE35-63F0DFBAC9A4}"/>
              </a:ext>
            </a:extLst>
          </p:cNvPr>
          <p:cNvSpPr txBox="1"/>
          <p:nvPr/>
        </p:nvSpPr>
        <p:spPr>
          <a:xfrm>
            <a:off x="42865" y="4133854"/>
            <a:ext cx="12724108" cy="280076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de-DE" sz="4400" b="1" dirty="0">
                <a:solidFill>
                  <a:srgbClr val="C00000"/>
                </a:solidFill>
                <a:cs typeface="Calibri" panose="020F0502020204030204" pitchFamily="34" charset="0"/>
              </a:rPr>
              <a:t>Main Objectives For CBHE </a:t>
            </a:r>
            <a:endParaRPr lang="de-DE" altLang="de-DE" sz="4400" b="1" dirty="0">
              <a:solidFill>
                <a:srgbClr val="C00000"/>
              </a:solidFill>
              <a:cs typeface="Calibri" panose="020F0502020204030204" pitchFamily="34" charset="0"/>
            </a:endParaRPr>
          </a:p>
          <a:p>
            <a:pPr marL="457200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4400" b="1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It shall address the advancement and challenges of HEIs located in eligible </a:t>
            </a:r>
            <a:r>
              <a:rPr lang="en-GB" sz="4400" b="1" u="sng" dirty="0">
                <a:solidFill>
                  <a:schemeClr val="accent2">
                    <a:lumMod val="50000"/>
                  </a:schemeClr>
                </a:solidFill>
                <a:cs typeface="Calibri" panose="020F0502020204030204" pitchFamily="34" charset="0"/>
              </a:rPr>
              <a:t>third countries not associated to the Program</a:t>
            </a:r>
            <a:endParaRPr lang="de-DE" sz="4400" b="1" u="sng" dirty="0">
              <a:solidFill>
                <a:schemeClr val="accent2">
                  <a:lumMod val="50000"/>
                </a:schemeClr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636913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F164B9E1-6317-D7EA-610F-B1ACB735566C}"/>
              </a:ext>
            </a:extLst>
          </p:cNvPr>
          <p:cNvGraphicFramePr>
            <a:graphicFrameLocks noGrp="1"/>
          </p:cNvGraphicFramePr>
          <p:nvPr/>
        </p:nvGraphicFramePr>
        <p:xfrm>
          <a:off x="72065" y="1122060"/>
          <a:ext cx="12821609" cy="62888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26586">
                  <a:extLst>
                    <a:ext uri="{9D8B030D-6E8A-4147-A177-3AD203B41FA5}">
                      <a16:colId xmlns:a16="http://schemas.microsoft.com/office/drawing/2014/main" val="3895618059"/>
                    </a:ext>
                  </a:extLst>
                </a:gridCol>
                <a:gridCol w="10395023">
                  <a:extLst>
                    <a:ext uri="{9D8B030D-6E8A-4147-A177-3AD203B41FA5}">
                      <a16:colId xmlns:a16="http://schemas.microsoft.com/office/drawing/2014/main" val="1745496003"/>
                    </a:ext>
                  </a:extLst>
                </a:gridCol>
              </a:tblGrid>
              <a:tr h="322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Regions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10670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</a:rPr>
                        <a:t>Countries 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106700" marB="0"/>
                </a:tc>
                <a:extLst>
                  <a:ext uri="{0D108BD9-81ED-4DB2-BD59-A6C34878D82A}">
                    <a16:rowId xmlns:a16="http://schemas.microsoft.com/office/drawing/2014/main" val="2334937012"/>
                  </a:ext>
                </a:extLst>
              </a:tr>
              <a:tr h="32294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Western Balkans (Region 1)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10670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Albania, Bosnia and Herzegovina, Kosovo*, Montenegro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106700" marB="0"/>
                </a:tc>
                <a:extLst>
                  <a:ext uri="{0D108BD9-81ED-4DB2-BD59-A6C34878D82A}">
                    <a16:rowId xmlns:a16="http://schemas.microsoft.com/office/drawing/2014/main" val="2915990936"/>
                  </a:ext>
                </a:extLst>
              </a:tr>
              <a:tr h="27897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Neighbourhood East (Region 2)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70134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Armenia, Azerbaijan, Georgia, Moldova, Ukraine*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70134" marB="0"/>
                </a:tc>
                <a:extLst>
                  <a:ext uri="{0D108BD9-81ED-4DB2-BD59-A6C34878D82A}">
                    <a16:rowId xmlns:a16="http://schemas.microsoft.com/office/drawing/2014/main" val="4188212557"/>
                  </a:ext>
                </a:extLst>
              </a:tr>
              <a:tr h="51794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South-Mediterranean countries (Region 3)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99507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Algeria, Egypt, Israel*, Jordan, Lebanon, Libya, Morocco, Palestine*, Syria**, Tunisia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100706" marB="0"/>
                </a:tc>
                <a:extLst>
                  <a:ext uri="{0D108BD9-81ED-4DB2-BD59-A6C34878D82A}">
                    <a16:rowId xmlns:a16="http://schemas.microsoft.com/office/drawing/2014/main" val="2548725792"/>
                  </a:ext>
                </a:extLst>
              </a:tr>
              <a:tr h="45955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Asia (Region 5)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70734" marB="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pen Sans" panose="020B0606030504020204" pitchFamily="34" charset="0"/>
                        <a:buChar char="-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5a Bangladesh, Bhutan, Cambodia, China, DPR Korea, India, Indonesia, Laos, Malaysia, Maldives, Mongolia, Myanmar, Nepal, Pakistan,  Philippines, Sri Lanka, Thailand, Vietnam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pen Sans" panose="020B0606030504020204" pitchFamily="34" charset="0"/>
                        <a:buChar char="-"/>
                        <a:tabLst/>
                        <a:defRPr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5b High income countries: Brunei, Hong Kong, Japan, Republic of Korea, Macao, Singapore and Taiwan</a:t>
                      </a:r>
                    </a:p>
                  </a:txBody>
                  <a:tcPr marL="8992" marR="8992" marT="50952" marB="0"/>
                </a:tc>
                <a:extLst>
                  <a:ext uri="{0D108BD9-81ED-4DB2-BD59-A6C34878D82A}">
                    <a16:rowId xmlns:a16="http://schemas.microsoft.com/office/drawing/2014/main" val="1965868030"/>
                  </a:ext>
                </a:extLst>
              </a:tr>
              <a:tr h="307088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Central Asia (Region 6)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93513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Afghanistan, Kazakhstan, Kyrgyzstan, Tajikistan, Turkmenistan, Uzbekistan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93513" marB="0"/>
                </a:tc>
                <a:extLst>
                  <a:ext uri="{0D108BD9-81ED-4DB2-BD59-A6C34878D82A}">
                    <a16:rowId xmlns:a16="http://schemas.microsoft.com/office/drawing/2014/main" val="2156856416"/>
                  </a:ext>
                </a:extLst>
              </a:tr>
              <a:tr h="353351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Middle East (Region 7)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83322" marB="0"/>
                </a:tc>
                <a:tc>
                  <a:txBody>
                    <a:bodyPr/>
                    <a:lstStyle/>
                    <a:p>
                      <a:pPr marL="342900" marR="0" lvl="0" indent="-342900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pen Sans" panose="020B0606030504020204" pitchFamily="34" charset="0"/>
                        <a:buChar char="-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7a Iran, Iraq, Yemen</a:t>
                      </a:r>
                    </a:p>
                    <a:p>
                      <a:pPr marL="342900" marR="0" lvl="0" indent="-34290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pen Sans" panose="020B0606030504020204" pitchFamily="34" charset="0"/>
                        <a:buChar char="-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7b High income countries: Bahrain, Kuwait, Oman, Qatar, Saudi Arabia, United Arab Emirates</a:t>
                      </a:r>
                    </a:p>
                  </a:txBody>
                  <a:tcPr marL="8992" marR="8992" marT="84521" marB="0"/>
                </a:tc>
                <a:extLst>
                  <a:ext uri="{0D108BD9-81ED-4DB2-BD59-A6C34878D82A}">
                    <a16:rowId xmlns:a16="http://schemas.microsoft.com/office/drawing/2014/main" val="634407406"/>
                  </a:ext>
                </a:extLst>
              </a:tr>
              <a:tr h="478294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Pacific (Region 8)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599" marB="0"/>
                </a:tc>
                <a:tc>
                  <a:txBody>
                    <a:bodyPr/>
                    <a:lstStyle/>
                    <a:p>
                      <a:pPr marL="342900" marR="0" lvl="0" indent="-342900" algn="l" rtl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pen Sans" panose="020B0606030504020204" pitchFamily="34" charset="0"/>
                        <a:buChar char="-"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8a Cook Islands, Fiji, Kiribati, Marshall Islands, Micronesia, Nauru, Niue, Palau, Papua New Guinea, Samoa, Solomon Islands, Timor-Leste, Tonga,  Tuvalu, Vanuatu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Open Sans" panose="020B0606030504020204" pitchFamily="34" charset="0"/>
                        <a:buChar char="-"/>
                        <a:tabLst/>
                        <a:defRPr/>
                      </a:pPr>
                      <a:r>
                        <a:rPr lang="en-US" sz="1300" b="0" i="0" u="none" strike="noStrike" cap="non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  <a:sym typeface="Arial"/>
                        </a:rPr>
                        <a:t>8b High income countries: Australia, New Zealand</a:t>
                      </a:r>
                    </a:p>
                  </a:txBody>
                  <a:tcPr marL="8992" marR="8992" marT="66538" marB="0"/>
                </a:tc>
                <a:extLst>
                  <a:ext uri="{0D108BD9-81ED-4DB2-BD59-A6C34878D82A}">
                    <a16:rowId xmlns:a16="http://schemas.microsoft.com/office/drawing/2014/main" val="3065100754"/>
                  </a:ext>
                </a:extLst>
              </a:tr>
              <a:tr h="1304405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Sub-Saharan Africa (Region 9 )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8992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Angola, Benin, Botswana, Burkina Faso, Burundi, Cameroon, Cabo Verde, Central African Republic, Chad, Comoros, Congo, Congo - Democratic  Republic of the, Côte d’Ivoire, Djibouti, Equatorial Guinea, Eritrea, Eswatini, Ethiopia, Gabon, Gambia, Ghana, Guinea, Guinea-Bissau, Kenya,  Lesotho, Liberia, Madagascar, Malawi, Mali, Mauritania, Mauritius, Mozambique, Namibia, Niger, Nigeria, Rwanda, Sao Tome and Principe,  Senegal, Seychelles, Sierra Leone, Somalia, South Africa, South Sudan, Sudan, Tanzania, Togo, Uganda, Zambia, Zimbabwe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76129" marB="0"/>
                </a:tc>
                <a:extLst>
                  <a:ext uri="{0D108BD9-81ED-4DB2-BD59-A6C34878D82A}">
                    <a16:rowId xmlns:a16="http://schemas.microsoft.com/office/drawing/2014/main" val="949472109"/>
                  </a:ext>
                </a:extLst>
              </a:tr>
              <a:tr h="451622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>
                          <a:effectLst/>
                        </a:rPr>
                        <a:t>Latin America (Region 10)</a:t>
                      </a:r>
                      <a:endParaRPr lang="en-US" sz="1400" b="1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1199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Argentina, Bolivia, Brazil, Chile, Colombia, Costa Rica, Ecuador, El Salvador, Guatemala, Honduras, Mexico, Nicaragua, Panama, Paraguay,  Peru, Uruguay and Venezuela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44359" marB="0"/>
                </a:tc>
                <a:extLst>
                  <a:ext uri="{0D108BD9-81ED-4DB2-BD59-A6C34878D82A}">
                    <a16:rowId xmlns:a16="http://schemas.microsoft.com/office/drawing/2014/main" val="47960782"/>
                  </a:ext>
                </a:extLst>
              </a:tr>
              <a:tr h="658149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1" dirty="0">
                          <a:effectLst/>
                        </a:rPr>
                        <a:t>Caribbean (Region 11)</a:t>
                      </a:r>
                      <a:endParaRPr lang="en-US" sz="1400" b="1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3597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300" dirty="0">
                          <a:effectLst/>
                        </a:rPr>
                        <a:t>Antigua &amp; Barbuda, Bahamas, Barbados, Belize, Cuba, Dominica, Dominican Republic, Grenada, Guyana, Haiti, Jamaica, St Kitts and Nevis, St  Lucia, St Vincent &amp; Grenadines, Suriname, Trinidad &amp; Tobago</a:t>
                      </a:r>
                      <a:endParaRPr lang="en-US" sz="1300" dirty="0">
                        <a:effectLst/>
                        <a:latin typeface="Calibri" panose="020F0502020204030204" pitchFamily="34" charset="0"/>
                        <a:ea typeface="Cambria" panose="02040503050406030204" pitchFamily="18" charset="0"/>
                        <a:cs typeface="Arial" panose="020B0604020202020204" pitchFamily="34" charset="0"/>
                      </a:endParaRPr>
                    </a:p>
                  </a:txBody>
                  <a:tcPr marL="8992" marR="8992" marT="46756" marB="0"/>
                </a:tc>
                <a:extLst>
                  <a:ext uri="{0D108BD9-81ED-4DB2-BD59-A6C34878D82A}">
                    <a16:rowId xmlns:a16="http://schemas.microsoft.com/office/drawing/2014/main" val="198858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1003946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79B56EF7-691F-A01B-8A15-8A9DE5852909}"/>
              </a:ext>
            </a:extLst>
          </p:cNvPr>
          <p:cNvGrpSpPr>
            <a:grpSpLocks/>
          </p:cNvGrpSpPr>
          <p:nvPr/>
        </p:nvGrpSpPr>
        <p:grpSpPr bwMode="auto">
          <a:xfrm>
            <a:off x="6472128" y="3057521"/>
            <a:ext cx="7152097" cy="4117985"/>
            <a:chOff x="1143000" y="0"/>
            <a:chExt cx="9906000" cy="685800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0794AC31-A93D-5E1F-F5EE-99587EE3FECB}"/>
                </a:ext>
              </a:extLst>
            </p:cNvPr>
            <p:cNvSpPr/>
            <p:nvPr/>
          </p:nvSpPr>
          <p:spPr>
            <a:xfrm>
              <a:off x="1143000" y="0"/>
              <a:ext cx="9906000" cy="922958"/>
            </a:xfrm>
            <a:custGeom>
              <a:avLst/>
              <a:gdLst/>
              <a:ahLst/>
              <a:cxnLst/>
              <a:rect l="l" t="t" r="r" b="b"/>
              <a:pathLst>
                <a:path w="9906000" h="923925">
                  <a:moveTo>
                    <a:pt x="990600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9906000" y="923544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613ECDE8-F223-1440-9909-9962DEA1BA12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88463" y="359663"/>
              <a:ext cx="8043672" cy="6498333"/>
            </a:xfrm>
            <a:prstGeom prst="rect">
              <a:avLst/>
            </a:prstGeom>
          </p:spPr>
        </p:pic>
      </p:grpSp>
      <p:sp>
        <p:nvSpPr>
          <p:cNvPr id="8" name="object 5">
            <a:extLst>
              <a:ext uri="{FF2B5EF4-FFF2-40B4-BE49-F238E27FC236}">
                <a16:creationId xmlns:a16="http://schemas.microsoft.com/office/drawing/2014/main" id="{96C923C6-32B2-7968-72F4-E9B65159F393}"/>
              </a:ext>
            </a:extLst>
          </p:cNvPr>
          <p:cNvSpPr txBox="1">
            <a:spLocks/>
          </p:cNvSpPr>
          <p:nvPr/>
        </p:nvSpPr>
        <p:spPr>
          <a:xfrm>
            <a:off x="7931592" y="4302205"/>
            <a:ext cx="4812857" cy="131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5" rIns="0" bIns="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>
              <a:spcBef>
                <a:spcPts val="100"/>
              </a:spcBef>
            </a:pPr>
            <a:r>
              <a:rPr lang="en-US" altLang="de-DE" sz="2800" b="1" dirty="0">
                <a:solidFill>
                  <a:srgbClr val="5F2C16"/>
                </a:solidFill>
                <a:latin typeface="Verdana" panose="020B0604030504040204" pitchFamily="34" charset="0"/>
              </a:rPr>
              <a:t>Points to be considered to manage  writing a new proposal</a:t>
            </a:r>
            <a:endParaRPr lang="de-DE" altLang="de-DE" sz="2800" b="1" dirty="0">
              <a:solidFill>
                <a:srgbClr val="5F2C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D59B02-EC90-2EEF-4F3B-C51426A01547}"/>
              </a:ext>
            </a:extLst>
          </p:cNvPr>
          <p:cNvSpPr txBox="1">
            <a:spLocks/>
          </p:cNvSpPr>
          <p:nvPr/>
        </p:nvSpPr>
        <p:spPr>
          <a:xfrm>
            <a:off x="796196" y="1252806"/>
            <a:ext cx="13434163" cy="1565753"/>
          </a:xfrm>
          <a:prstGeom prst="rect">
            <a:avLst/>
          </a:prstGeom>
          <a:solidFill>
            <a:srgbClr val="FDF2C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b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</a:p>
          <a:p>
            <a:pPr fontAlgn="auto">
              <a:spcAft>
                <a:spcPts val="0"/>
              </a:spcAft>
              <a:defRPr/>
            </a:pPr>
            <a:endParaRPr lang="en-US" sz="7200" dirty="0">
              <a:solidFill>
                <a:srgbClr val="202124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Planning</a:t>
            </a:r>
            <a:r>
              <a:rPr lang="en-US" sz="7200" b="1" dirty="0">
                <a:latin typeface="Aharoni" panose="02010803020104030203" pitchFamily="2" charset="-79"/>
                <a:ea typeface="Tahoma" pitchFamily="34" charset="0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9B40B1B-50A6-21D2-1C79-0838EF0223D3}"/>
              </a:ext>
            </a:extLst>
          </p:cNvPr>
          <p:cNvSpPr txBox="1">
            <a:spLocks/>
          </p:cNvSpPr>
          <p:nvPr/>
        </p:nvSpPr>
        <p:spPr>
          <a:xfrm>
            <a:off x="88068" y="2966322"/>
            <a:ext cx="7152098" cy="4102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7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dirty="0">
                <a:solidFill>
                  <a:schemeClr val="tx1"/>
                </a:solidFill>
                <a:ea typeface="Times New Roman" panose="02020603050405020304" pitchFamily="18" charset="0"/>
              </a:rPr>
              <a:t>Find a Project idea</a:t>
            </a:r>
          </a:p>
          <a:p>
            <a:pPr marL="514350" indent="-5143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dirty="0">
                <a:solidFill>
                  <a:schemeClr val="tx1"/>
                </a:solidFill>
              </a:rPr>
              <a:t>Choose appropriate and committed partners</a:t>
            </a:r>
          </a:p>
          <a:p>
            <a:pPr marL="514350" indent="-5143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dirty="0">
                <a:solidFill>
                  <a:schemeClr val="tx1"/>
                </a:solidFill>
                <a:ea typeface="Times New Roman" panose="02020603050405020304" pitchFamily="18" charset="0"/>
              </a:rPr>
              <a:t>Needs analysis</a:t>
            </a:r>
          </a:p>
          <a:p>
            <a:pPr marL="514350" indent="-5143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dirty="0">
                <a:solidFill>
                  <a:schemeClr val="tx1"/>
                </a:solidFill>
                <a:ea typeface="Times New Roman" panose="02020603050405020304" pitchFamily="18" charset="0"/>
              </a:rPr>
              <a:t>Develop logical framework</a:t>
            </a:r>
          </a:p>
          <a:p>
            <a:pPr marL="514350" indent="-5143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dirty="0">
                <a:solidFill>
                  <a:schemeClr val="tx1"/>
                </a:solidFill>
                <a:ea typeface="Times New Roman" panose="02020603050405020304" pitchFamily="18" charset="0"/>
              </a:rPr>
              <a:t>Formulate WPs and tasks</a:t>
            </a:r>
            <a:endParaRPr lang="de-DE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793251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9" name="Google Shape;89;p1"/>
          <p:cNvCxnSpPr>
            <a:cxnSpLocks/>
          </p:cNvCxnSpPr>
          <p:nvPr/>
        </p:nvCxnSpPr>
        <p:spPr>
          <a:xfrm>
            <a:off x="0" y="1159450"/>
            <a:ext cx="12724108" cy="0"/>
          </a:xfrm>
          <a:prstGeom prst="straightConnector1">
            <a:avLst/>
          </a:prstGeom>
          <a:noFill/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" name="TextBox 1">
            <a:extLst>
              <a:ext uri="{FF2B5EF4-FFF2-40B4-BE49-F238E27FC236}">
                <a16:creationId xmlns:a16="http://schemas.microsoft.com/office/drawing/2014/main" id="{3A876069-330B-5BDE-AB8C-7949FEAF2144}"/>
              </a:ext>
            </a:extLst>
          </p:cNvPr>
          <p:cNvSpPr txBox="1"/>
          <p:nvPr/>
        </p:nvSpPr>
        <p:spPr>
          <a:xfrm>
            <a:off x="2671733" y="76466"/>
            <a:ext cx="7986713" cy="106567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149860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INTERNATIONAL STAFF WEEK 2024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tr-TR" sz="2000" b="1" dirty="0">
                <a:solidFill>
                  <a:srgbClr val="1F1F1F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Global Bridges and Green Visions: Erasmus+ Sustainability Dialogues</a:t>
            </a:r>
            <a:endParaRPr lang="en-US" sz="2000" b="1" dirty="0">
              <a:solidFill>
                <a:srgbClr val="1F1F1F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147955" marR="0" algn="ctr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International Relation - </a:t>
            </a:r>
            <a:r>
              <a:rPr lang="tr-TR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Sakarya University</a:t>
            </a:r>
            <a:r>
              <a:rPr lang="tr-TR" sz="2000" b="1" baseline="-25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</a:t>
            </a:r>
            <a:endParaRPr lang="en-US" sz="2000" b="1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3" name="Picture 2" descr="İndirme Logo">
            <a:extLst>
              <a:ext uri="{FF2B5EF4-FFF2-40B4-BE49-F238E27FC236}">
                <a16:creationId xmlns:a16="http://schemas.microsoft.com/office/drawing/2014/main" id="{F50E3C7A-B804-8C09-7041-7B34DF83E0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066" y="157170"/>
            <a:ext cx="2681605" cy="6737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4">
            <a:extLst>
              <a:ext uri="{FF2B5EF4-FFF2-40B4-BE49-F238E27FC236}">
                <a16:creationId xmlns:a16="http://schemas.microsoft.com/office/drawing/2014/main" id="{58D03BAD-01FC-B30D-9741-AC924E77CC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58500" y="141923"/>
            <a:ext cx="1595437" cy="8367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object 2">
            <a:extLst>
              <a:ext uri="{FF2B5EF4-FFF2-40B4-BE49-F238E27FC236}">
                <a16:creationId xmlns:a16="http://schemas.microsoft.com/office/drawing/2014/main" id="{79B56EF7-691F-A01B-8A15-8A9DE5852909}"/>
              </a:ext>
            </a:extLst>
          </p:cNvPr>
          <p:cNvGrpSpPr>
            <a:grpSpLocks/>
          </p:cNvGrpSpPr>
          <p:nvPr/>
        </p:nvGrpSpPr>
        <p:grpSpPr bwMode="auto">
          <a:xfrm>
            <a:off x="6472128" y="3057521"/>
            <a:ext cx="7152097" cy="4117985"/>
            <a:chOff x="1143000" y="0"/>
            <a:chExt cx="9906000" cy="6858000"/>
          </a:xfrm>
        </p:grpSpPr>
        <p:sp>
          <p:nvSpPr>
            <p:cNvPr id="5" name="object 3">
              <a:extLst>
                <a:ext uri="{FF2B5EF4-FFF2-40B4-BE49-F238E27FC236}">
                  <a16:creationId xmlns:a16="http://schemas.microsoft.com/office/drawing/2014/main" id="{0794AC31-A93D-5E1F-F5EE-99587EE3FECB}"/>
                </a:ext>
              </a:extLst>
            </p:cNvPr>
            <p:cNvSpPr/>
            <p:nvPr/>
          </p:nvSpPr>
          <p:spPr>
            <a:xfrm>
              <a:off x="1143000" y="0"/>
              <a:ext cx="9906000" cy="922958"/>
            </a:xfrm>
            <a:custGeom>
              <a:avLst/>
              <a:gdLst/>
              <a:ahLst/>
              <a:cxnLst/>
              <a:rect l="l" t="t" r="r" b="b"/>
              <a:pathLst>
                <a:path w="9906000" h="923925">
                  <a:moveTo>
                    <a:pt x="9906000" y="0"/>
                  </a:moveTo>
                  <a:lnTo>
                    <a:pt x="0" y="0"/>
                  </a:lnTo>
                  <a:lnTo>
                    <a:pt x="0" y="923544"/>
                  </a:lnTo>
                  <a:lnTo>
                    <a:pt x="9906000" y="923544"/>
                  </a:lnTo>
                  <a:lnTo>
                    <a:pt x="9906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lIns="0" tIns="0" rIns="0" bIns="0"/>
            <a:lstStyle/>
            <a:p>
              <a:pPr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dirty="0">
                <a:solidFill>
                  <a:schemeClr val="tx1"/>
                </a:solidFill>
                <a:latin typeface="+mn-lt"/>
              </a:endParaRPr>
            </a:p>
          </p:txBody>
        </p:sp>
        <p:pic>
          <p:nvPicPr>
            <p:cNvPr id="7" name="object 4">
              <a:extLst>
                <a:ext uri="{FF2B5EF4-FFF2-40B4-BE49-F238E27FC236}">
                  <a16:creationId xmlns:a16="http://schemas.microsoft.com/office/drawing/2014/main" id="{613ECDE8-F223-1440-9909-9962DEA1BA12}"/>
                </a:ext>
              </a:extLst>
            </p:cNvPr>
            <p:cNvPicPr/>
            <p:nvPr/>
          </p:nvPicPr>
          <p:blipFill>
            <a:blip r:embed="rId5" cstate="print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2188463" y="359663"/>
              <a:ext cx="8043672" cy="6498333"/>
            </a:xfrm>
            <a:prstGeom prst="rect">
              <a:avLst/>
            </a:prstGeom>
          </p:spPr>
        </p:pic>
      </p:grpSp>
      <p:sp>
        <p:nvSpPr>
          <p:cNvPr id="8" name="object 5">
            <a:extLst>
              <a:ext uri="{FF2B5EF4-FFF2-40B4-BE49-F238E27FC236}">
                <a16:creationId xmlns:a16="http://schemas.microsoft.com/office/drawing/2014/main" id="{96C923C6-32B2-7968-72F4-E9B65159F393}"/>
              </a:ext>
            </a:extLst>
          </p:cNvPr>
          <p:cNvSpPr txBox="1">
            <a:spLocks/>
          </p:cNvSpPr>
          <p:nvPr/>
        </p:nvSpPr>
        <p:spPr>
          <a:xfrm>
            <a:off x="7931592" y="4302205"/>
            <a:ext cx="4812857" cy="1318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13335" rIns="0" bIns="0" numCol="1" anchor="ctr" anchorCtr="0" compatLnSpc="1">
            <a:prstTxWarp prst="textNoShape">
              <a:avLst/>
            </a:prstTxWarp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rtl="1">
              <a:spcBef>
                <a:spcPts val="100"/>
              </a:spcBef>
            </a:pPr>
            <a:r>
              <a:rPr lang="en-US" altLang="de-DE" sz="2800" b="1" dirty="0">
                <a:solidFill>
                  <a:srgbClr val="5F2C16"/>
                </a:solidFill>
                <a:latin typeface="Verdana" panose="020B0604030504040204" pitchFamily="34" charset="0"/>
              </a:rPr>
              <a:t>Points to be considered to manage  writing a new proposal</a:t>
            </a:r>
            <a:endParaRPr lang="de-DE" altLang="de-DE" sz="2800" b="1" dirty="0">
              <a:solidFill>
                <a:srgbClr val="5F2C16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81D59B02-EC90-2EEF-4F3B-C51426A01547}"/>
              </a:ext>
            </a:extLst>
          </p:cNvPr>
          <p:cNvSpPr txBox="1">
            <a:spLocks/>
          </p:cNvSpPr>
          <p:nvPr/>
        </p:nvSpPr>
        <p:spPr>
          <a:xfrm>
            <a:off x="796196" y="1252806"/>
            <a:ext cx="13434163" cy="1565753"/>
          </a:xfrm>
          <a:prstGeom prst="rect">
            <a:avLst/>
          </a:prstGeom>
          <a:solidFill>
            <a:srgbClr val="FDF2C3"/>
          </a:solidFill>
          <a:ln>
            <a:noFill/>
          </a:ln>
          <a:effectLst>
            <a:outerShdw blurRad="184150" dist="241300" dir="11520000" sx="110000" sy="110000" algn="ctr">
              <a:srgbClr val="000000">
                <a:alpha val="18000"/>
              </a:srgbClr>
            </a:outerShdw>
          </a:effectLst>
          <a:scene3d>
            <a:camera prst="perspectiveRight"/>
            <a:lightRig rig="flood" dir="t">
              <a:rot lat="0" lon="0" rev="13800000"/>
            </a:lightRig>
          </a:scene3d>
          <a:sp3d extrusionH="107950" prstMaterial="plastic">
            <a:bevelT w="82550" h="63500" prst="divot"/>
            <a:bevelB/>
          </a:sp3d>
        </p:spPr>
        <p:txBody>
          <a:bodyPr anchor="b"/>
          <a:lstStyle>
            <a:lvl1pPr marL="0"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800" kern="1200" spc="-5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		</a:t>
            </a:r>
          </a:p>
          <a:p>
            <a:pPr fontAlgn="auto">
              <a:spcAft>
                <a:spcPts val="0"/>
              </a:spcAft>
              <a:defRPr/>
            </a:pPr>
            <a:endParaRPr lang="en-US" sz="7200" dirty="0">
              <a:solidFill>
                <a:srgbClr val="202124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 fontAlgn="auto">
              <a:spcAft>
                <a:spcPts val="0"/>
              </a:spcAft>
              <a:defRPr/>
            </a:pPr>
            <a:r>
              <a:rPr lang="en-US" sz="7200" dirty="0">
                <a:solidFill>
                  <a:srgbClr val="202124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2- Planning</a:t>
            </a:r>
            <a:r>
              <a:rPr lang="en-US" sz="7200" b="1" dirty="0">
                <a:latin typeface="Aharoni" panose="02010803020104030203" pitchFamily="2" charset="-79"/>
                <a:ea typeface="Tahoma" pitchFamily="34" charset="0"/>
                <a:cs typeface="Aharoni" panose="02010803020104030203" pitchFamily="2" charset="-79"/>
              </a:rPr>
              <a:t>!</a:t>
            </a:r>
          </a:p>
        </p:txBody>
      </p:sp>
      <p:sp>
        <p:nvSpPr>
          <p:cNvPr id="10" name="Content Placeholder 3">
            <a:extLst>
              <a:ext uri="{FF2B5EF4-FFF2-40B4-BE49-F238E27FC236}">
                <a16:creationId xmlns:a16="http://schemas.microsoft.com/office/drawing/2014/main" id="{39B40B1B-50A6-21D2-1C79-0838EF0223D3}"/>
              </a:ext>
            </a:extLst>
          </p:cNvPr>
          <p:cNvSpPr txBox="1">
            <a:spLocks/>
          </p:cNvSpPr>
          <p:nvPr/>
        </p:nvSpPr>
        <p:spPr>
          <a:xfrm>
            <a:off x="88068" y="2966322"/>
            <a:ext cx="7152098" cy="410281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31800" algn="ctr" rtl="0">
              <a:lnSpc>
                <a:spcPct val="100000"/>
              </a:lnSpc>
              <a:spcBef>
                <a:spcPts val="677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ctr" rtl="0">
              <a:lnSpc>
                <a:spcPct val="100000"/>
              </a:lnSpc>
              <a:spcBef>
                <a:spcPts val="592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ctr" rtl="0">
              <a:lnSpc>
                <a:spcPct val="100000"/>
              </a:lnSpc>
              <a:spcBef>
                <a:spcPts val="508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ctr" rtl="0">
              <a:lnSpc>
                <a:spcPct val="100000"/>
              </a:lnSpc>
              <a:spcBef>
                <a:spcPts val="423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514350" indent="-5143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dirty="0">
                <a:solidFill>
                  <a:schemeClr val="tx1"/>
                </a:solidFill>
              </a:rPr>
              <a:t>Ensure adequate human resources, time, and needed tools for project organization.</a:t>
            </a:r>
            <a:endParaRPr lang="de-DE" sz="4000" dirty="0">
              <a:solidFill>
                <a:schemeClr val="tx1"/>
              </a:solidFill>
            </a:endParaRPr>
          </a:p>
          <a:p>
            <a:pPr marL="514350" indent="-5143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b="1" i="1" u="sng" dirty="0">
                <a:solidFill>
                  <a:schemeClr val="tx1"/>
                </a:solidFill>
              </a:rPr>
              <a:t>Committed management</a:t>
            </a:r>
            <a:r>
              <a:rPr lang="de-DE" sz="4000" dirty="0">
                <a:solidFill>
                  <a:schemeClr val="tx1"/>
                </a:solidFill>
              </a:rPr>
              <a:t>.</a:t>
            </a:r>
          </a:p>
          <a:p>
            <a:pPr marL="514350" indent="-5143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r>
              <a:rPr lang="en-US" sz="4000" dirty="0">
                <a:solidFill>
                  <a:schemeClr val="tx1"/>
                </a:solidFill>
              </a:rPr>
              <a:t>Make sure communication is planned and continuous</a:t>
            </a:r>
          </a:p>
          <a:p>
            <a:pPr marL="514350" indent="-514350" algn="l">
              <a:spcBef>
                <a:spcPts val="0"/>
              </a:spcBef>
              <a:spcAft>
                <a:spcPts val="300"/>
              </a:spcAft>
              <a:buFont typeface="Wingdings" panose="05000000000000000000" pitchFamily="2" charset="2"/>
              <a:buChar char="Ø"/>
              <a:tabLst>
                <a:tab pos="457200" algn="l"/>
              </a:tabLst>
            </a:pPr>
            <a:endParaRPr lang="de-DE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6576387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1311</Words>
  <Application>Microsoft Office PowerPoint</Application>
  <PresentationFormat>Custom</PresentationFormat>
  <Paragraphs>175</Paragraphs>
  <Slides>18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3" baseType="lpstr">
      <vt:lpstr>Segoe UI</vt:lpstr>
      <vt:lpstr>Calibri</vt:lpstr>
      <vt:lpstr>Aharoni</vt:lpstr>
      <vt:lpstr>Google Sans</vt:lpstr>
      <vt:lpstr>Verdana</vt:lpstr>
      <vt:lpstr>Calibri-Bold</vt:lpstr>
      <vt:lpstr>Helvetica Neue</vt:lpstr>
      <vt:lpstr>Trebuchet MS</vt:lpstr>
      <vt:lpstr>Arial</vt:lpstr>
      <vt:lpstr>Wingdings</vt:lpstr>
      <vt:lpstr>Agency FB</vt:lpstr>
      <vt:lpstr>Open Sans</vt:lpstr>
      <vt:lpstr>Times New Roman</vt:lpstr>
      <vt:lpstr>Office Theme</vt:lpstr>
      <vt:lpstr>Clip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user</dc:creator>
  <cp:lastModifiedBy>Sam�r Af�f�</cp:lastModifiedBy>
  <cp:revision>56</cp:revision>
  <dcterms:created xsi:type="dcterms:W3CDTF">2006-08-16T00:00:00Z</dcterms:created>
  <dcterms:modified xsi:type="dcterms:W3CDTF">2024-05-02T12:23:10Z</dcterms:modified>
</cp:coreProperties>
</file>