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sldIdLst>
    <p:sldId id="256" r:id="rId2"/>
    <p:sldId id="257" r:id="rId3"/>
    <p:sldId id="259" r:id="rId4"/>
    <p:sldId id="291" r:id="rId5"/>
    <p:sldId id="260" r:id="rId6"/>
    <p:sldId id="261" r:id="rId7"/>
    <p:sldId id="262" r:id="rId8"/>
    <p:sldId id="263" r:id="rId9"/>
    <p:sldId id="290" r:id="rId10"/>
    <p:sldId id="270" r:id="rId11"/>
    <p:sldId id="288" r:id="rId12"/>
    <p:sldId id="271" r:id="rId13"/>
    <p:sldId id="272" r:id="rId14"/>
    <p:sldId id="273" r:id="rId15"/>
    <p:sldId id="274" r:id="rId16"/>
    <p:sldId id="276" r:id="rId17"/>
    <p:sldId id="277" r:id="rId18"/>
    <p:sldId id="278" r:id="rId19"/>
    <p:sldId id="279" r:id="rId20"/>
    <p:sldId id="282" r:id="rId21"/>
    <p:sldId id="283" r:id="rId22"/>
    <p:sldId id="284" r:id="rId23"/>
    <p:sldId id="285" r:id="rId24"/>
    <p:sldId id="286" r:id="rId25"/>
    <p:sldId id="287" r:id="rId26"/>
    <p:sldId id="29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1" d="100"/>
          <a:sy n="101" d="100"/>
        </p:scale>
        <p:origin x="-10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1A12093-37ED-4641-B635-0797AC88A0F0}" type="datetimeFigureOut">
              <a:rPr lang="tr-TR" smtClean="0"/>
              <a:t>8.5.2024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3138581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1A12093-37ED-4641-B635-0797AC88A0F0}" type="datetimeFigureOut">
              <a:rPr lang="tr-TR" smtClean="0"/>
              <a:t>8.5.2024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2881728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1A12093-37ED-4641-B635-0797AC88A0F0}" type="datetimeFigureOut">
              <a:rPr lang="tr-TR" smtClean="0"/>
              <a:t>8.5.2024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83880E-7178-4A87-90E1-E0BA7C2D6E8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0266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1A12093-37ED-4641-B635-0797AC88A0F0}" type="datetimeFigureOut">
              <a:rPr lang="tr-TR" smtClean="0"/>
              <a:t>8.5.2024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380916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1A12093-37ED-4641-B635-0797AC88A0F0}" type="datetimeFigureOut">
              <a:rPr lang="tr-TR" smtClean="0"/>
              <a:t>8.5.2024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880E-7178-4A87-90E1-E0BA7C2D6E8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7729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1A12093-37ED-4641-B635-0797AC88A0F0}" type="datetimeFigureOut">
              <a:rPr lang="tr-TR" smtClean="0"/>
              <a:t>8.5.2024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3960186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1A12093-37ED-4641-B635-0797AC88A0F0}" type="datetimeFigureOut">
              <a:rPr lang="tr-TR" smtClean="0"/>
              <a:t>8.5.2024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706148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1A12093-37ED-4641-B635-0797AC88A0F0}" type="datetimeFigureOut">
              <a:rPr lang="tr-TR" smtClean="0"/>
              <a:t>8.5.2024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1087104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1A12093-37ED-4641-B635-0797AC88A0F0}" type="datetimeFigureOut">
              <a:rPr lang="tr-TR" smtClean="0"/>
              <a:t>8.5.2024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4216258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1A12093-37ED-4641-B635-0797AC88A0F0}" type="datetimeFigureOut">
              <a:rPr lang="tr-TR" smtClean="0"/>
              <a:t>8.5.2024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2867433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1A12093-37ED-4641-B635-0797AC88A0F0}" type="datetimeFigureOut">
              <a:rPr lang="tr-TR" smtClean="0"/>
              <a:t>8.5.2024</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1835334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1A12093-37ED-4641-B635-0797AC88A0F0}" type="datetimeFigureOut">
              <a:rPr lang="tr-TR" smtClean="0"/>
              <a:t>8.5.2024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2128541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1A12093-37ED-4641-B635-0797AC88A0F0}" type="datetimeFigureOut">
              <a:rPr lang="tr-TR" smtClean="0"/>
              <a:t>8.5.2024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353491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2093-37ED-4641-B635-0797AC88A0F0}" type="datetimeFigureOut">
              <a:rPr lang="tr-TR" smtClean="0"/>
              <a:t>8.5.2024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2948783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1A12093-37ED-4641-B635-0797AC88A0F0}" type="datetimeFigureOut">
              <a:rPr lang="tr-TR" smtClean="0"/>
              <a:t>8.5.2024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2785493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1A12093-37ED-4641-B635-0797AC88A0F0}" type="datetimeFigureOut">
              <a:rPr lang="tr-TR" smtClean="0"/>
              <a:t>8.5.2024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880E-7178-4A87-90E1-E0BA7C2D6E8E}" type="slidenum">
              <a:rPr lang="tr-TR" smtClean="0"/>
              <a:t>‹#›</a:t>
            </a:fld>
            <a:endParaRPr lang="tr-TR"/>
          </a:p>
        </p:txBody>
      </p:sp>
    </p:spTree>
    <p:extLst>
      <p:ext uri="{BB962C8B-B14F-4D97-AF65-F5344CB8AC3E}">
        <p14:creationId xmlns:p14="http://schemas.microsoft.com/office/powerpoint/2010/main" val="2841962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1A12093-37ED-4641-B635-0797AC88A0F0}" type="datetimeFigureOut">
              <a:rPr lang="tr-TR" smtClean="0"/>
              <a:t>8.5.2024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783880E-7178-4A87-90E1-E0BA7C2D6E8E}" type="slidenum">
              <a:rPr lang="tr-TR" smtClean="0"/>
              <a:t>‹#›</a:t>
            </a:fld>
            <a:endParaRPr lang="tr-TR"/>
          </a:p>
        </p:txBody>
      </p:sp>
    </p:spTree>
    <p:extLst>
      <p:ext uri="{BB962C8B-B14F-4D97-AF65-F5344CB8AC3E}">
        <p14:creationId xmlns:p14="http://schemas.microsoft.com/office/powerpoint/2010/main" val="4608838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tobiad.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24355" y="707367"/>
            <a:ext cx="8069142" cy="3015744"/>
          </a:xfrm>
        </p:spPr>
        <p:txBody>
          <a:bodyPr>
            <a:noAutofit/>
          </a:bodyPr>
          <a:lstStyle/>
          <a:p>
            <a:pPr algn="ctr"/>
            <a:r>
              <a:rPr lang="en-US" sz="3600" b="1" dirty="0">
                <a:solidFill>
                  <a:schemeClr val="accent3"/>
                </a:solidFill>
              </a:rPr>
              <a:t>ENVIRONMENT-FRIENDLY UNIVERSITY EXAMPLES AND SUCCESSFUL </a:t>
            </a:r>
            <a:r>
              <a:rPr lang="tr-TR" sz="3600" b="1" dirty="0" smtClean="0">
                <a:solidFill>
                  <a:schemeClr val="accent3"/>
                </a:solidFill>
              </a:rPr>
              <a:t>PRACTICES</a:t>
            </a:r>
            <a:r>
              <a:rPr lang="en-US" sz="3600" b="1" dirty="0" smtClean="0">
                <a:solidFill>
                  <a:schemeClr val="accent3"/>
                </a:solidFill>
              </a:rPr>
              <a:t> </a:t>
            </a:r>
            <a:r>
              <a:rPr lang="tr-TR" sz="3600" b="1" dirty="0" smtClean="0">
                <a:solidFill>
                  <a:schemeClr val="accent3"/>
                </a:solidFill>
              </a:rPr>
              <a:t>IN THE WORLD AND IN TURKIYE</a:t>
            </a:r>
            <a:r>
              <a:rPr lang="en-US" sz="3600" b="1" dirty="0">
                <a:solidFill>
                  <a:schemeClr val="accent3"/>
                </a:solidFill>
              </a:rPr>
              <a:t/>
            </a:r>
            <a:br>
              <a:rPr lang="en-US" sz="3600" b="1" dirty="0">
                <a:solidFill>
                  <a:schemeClr val="accent3"/>
                </a:solidFill>
              </a:rPr>
            </a:br>
            <a:endParaRPr lang="tr-TR" sz="3600" b="1" dirty="0">
              <a:solidFill>
                <a:schemeClr val="accent3"/>
              </a:solidFill>
            </a:endParaRPr>
          </a:p>
        </p:txBody>
      </p:sp>
      <p:sp>
        <p:nvSpPr>
          <p:cNvPr id="3" name="Alt Başlık 2"/>
          <p:cNvSpPr>
            <a:spLocks noGrp="1"/>
          </p:cNvSpPr>
          <p:nvPr>
            <p:ph type="subTitle" idx="1"/>
          </p:nvPr>
        </p:nvSpPr>
        <p:spPr>
          <a:xfrm>
            <a:off x="3100327" y="3723110"/>
            <a:ext cx="8915399" cy="1126283"/>
          </a:xfrm>
        </p:spPr>
        <p:txBody>
          <a:bodyPr>
            <a:noAutofit/>
          </a:bodyPr>
          <a:lstStyle/>
          <a:p>
            <a:r>
              <a:rPr lang="tr-TR" sz="2400" dirty="0" smtClean="0"/>
              <a:t>Dr. Nurbanu BULGUR</a:t>
            </a:r>
          </a:p>
          <a:p>
            <a:r>
              <a:rPr lang="tr-TR" sz="2400" dirty="0" err="1" smtClean="0"/>
              <a:t>Member</a:t>
            </a:r>
            <a:r>
              <a:rPr lang="tr-TR" sz="2400" dirty="0" smtClean="0"/>
              <a:t> of Project Management Team/ IRO-Sakarya </a:t>
            </a:r>
            <a:r>
              <a:rPr lang="tr-TR" sz="2400" dirty="0" err="1" smtClean="0"/>
              <a:t>University</a:t>
            </a:r>
            <a:endParaRPr lang="tr-TR" sz="2400" dirty="0"/>
          </a:p>
        </p:txBody>
      </p:sp>
    </p:spTree>
    <p:extLst>
      <p:ext uri="{BB962C8B-B14F-4D97-AF65-F5344CB8AC3E}">
        <p14:creationId xmlns:p14="http://schemas.microsoft.com/office/powerpoint/2010/main" val="4288760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113618" y="129395"/>
            <a:ext cx="6039008" cy="461665"/>
          </a:xfrm>
          <a:prstGeom prst="rect">
            <a:avLst/>
          </a:prstGeom>
          <a:noFill/>
        </p:spPr>
        <p:txBody>
          <a:bodyPr wrap="square" rtlCol="0">
            <a:spAutoFit/>
          </a:bodyPr>
          <a:lstStyle/>
          <a:p>
            <a:r>
              <a:rPr lang="tr-TR" sz="2400" dirty="0" smtClean="0"/>
              <a:t>GREENMETRIC </a:t>
            </a:r>
            <a:r>
              <a:rPr lang="tr-TR" sz="2400" dirty="0" err="1" smtClean="0"/>
              <a:t>Overall</a:t>
            </a:r>
            <a:r>
              <a:rPr lang="tr-TR" sz="2400" dirty="0" smtClean="0"/>
              <a:t> Rankings-2023</a:t>
            </a:r>
            <a:endParaRPr lang="tr-TR" sz="24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127"/>
            <a:ext cx="12078416" cy="6069692"/>
          </a:xfrm>
          <a:prstGeom prst="rect">
            <a:avLst/>
          </a:prstGeom>
        </p:spPr>
      </p:pic>
    </p:spTree>
    <p:extLst>
      <p:ext uri="{BB962C8B-B14F-4D97-AF65-F5344CB8AC3E}">
        <p14:creationId xmlns:p14="http://schemas.microsoft.com/office/powerpoint/2010/main" val="3429879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001330" y="2294625"/>
            <a:ext cx="9842738" cy="584775"/>
          </a:xfrm>
          <a:prstGeom prst="rect">
            <a:avLst/>
          </a:prstGeom>
          <a:noFill/>
        </p:spPr>
        <p:txBody>
          <a:bodyPr wrap="square" rtlCol="0">
            <a:spAutoFit/>
          </a:bodyPr>
          <a:lstStyle/>
          <a:p>
            <a:r>
              <a:rPr lang="tr-TR" sz="3200" b="1" dirty="0" smtClean="0">
                <a:solidFill>
                  <a:schemeClr val="accent3"/>
                </a:solidFill>
              </a:rPr>
              <a:t>WHAT ABOUT THE UNIVERSITIES IN TURKIYE??</a:t>
            </a:r>
            <a:endParaRPr lang="tr-TR" sz="3200" b="1" dirty="0">
              <a:solidFill>
                <a:schemeClr val="accent3"/>
              </a:solidFill>
            </a:endParaRPr>
          </a:p>
        </p:txBody>
      </p:sp>
    </p:spTree>
    <p:extLst>
      <p:ext uri="{BB962C8B-B14F-4D97-AF65-F5344CB8AC3E}">
        <p14:creationId xmlns:p14="http://schemas.microsoft.com/office/powerpoint/2010/main" val="1462888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80704" y="423500"/>
            <a:ext cx="3867912" cy="3139321"/>
          </a:xfrm>
          <a:prstGeom prst="rect">
            <a:avLst/>
          </a:prstGeom>
          <a:noFill/>
        </p:spPr>
        <p:txBody>
          <a:bodyPr wrap="square" rtlCol="0">
            <a:spAutoFit/>
          </a:bodyPr>
          <a:lstStyle/>
          <a:p>
            <a:r>
              <a:rPr lang="tr-TR" b="1" dirty="0" smtClean="0">
                <a:solidFill>
                  <a:schemeClr val="accent2"/>
                </a:solidFill>
              </a:rPr>
              <a:t>EGE UNIVERSITY/IZMIR</a:t>
            </a:r>
          </a:p>
          <a:p>
            <a:r>
              <a:rPr lang="en-US" dirty="0"/>
              <a:t>“Cooperation Protocol in the Field of Creating a Sustainable and Climate-Friendly Campus” - </a:t>
            </a:r>
            <a:r>
              <a:rPr lang="en-US" dirty="0" err="1"/>
              <a:t>Ege</a:t>
            </a:r>
            <a:r>
              <a:rPr lang="en-US" dirty="0"/>
              <a:t> University</a:t>
            </a:r>
          </a:p>
          <a:p>
            <a:r>
              <a:rPr lang="en-US" dirty="0"/>
              <a:t>05.10.2022</a:t>
            </a:r>
          </a:p>
          <a:p>
            <a:endParaRPr lang="en-US" dirty="0"/>
          </a:p>
          <a:p>
            <a:r>
              <a:rPr lang="en-US" dirty="0"/>
              <a:t>10 Pilot Universities</a:t>
            </a:r>
            <a:endParaRPr lang="tr-TR" dirty="0"/>
          </a:p>
          <a:p>
            <a:r>
              <a:rPr lang="tr-TR" dirty="0" smtClean="0"/>
              <a:t>1. </a:t>
            </a:r>
            <a:r>
              <a:rPr lang="en-US" dirty="0" smtClean="0"/>
              <a:t>Climate-Friendly Campus Strategy Compatible with Sustainable Development Goals</a:t>
            </a:r>
            <a:endParaRPr lang="tr-TR" dirty="0"/>
          </a:p>
        </p:txBody>
      </p:sp>
      <p:pic>
        <p:nvPicPr>
          <p:cNvPr id="2050" name="Picture 2" descr="https://egeajans.ege.edu.tr/wp-content/uploads/2019/01/%C3%96D%C3%9CL-ALAN-FOTO%C4%9ERAFLAR-4-800x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579" y="588843"/>
            <a:ext cx="6137192" cy="3413814"/>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1101076" y="3753209"/>
            <a:ext cx="3065482" cy="2043655"/>
          </a:xfrm>
          <a:prstGeom prst="rect">
            <a:avLst/>
          </a:prstGeom>
        </p:spPr>
      </p:pic>
      <p:pic>
        <p:nvPicPr>
          <p:cNvPr id="5" name="Resim 4"/>
          <p:cNvPicPr>
            <a:picLocks noChangeAspect="1"/>
          </p:cNvPicPr>
          <p:nvPr/>
        </p:nvPicPr>
        <p:blipFill>
          <a:blip r:embed="rId4"/>
          <a:stretch>
            <a:fillRect/>
          </a:stretch>
        </p:blipFill>
        <p:spPr>
          <a:xfrm>
            <a:off x="5883574" y="4236289"/>
            <a:ext cx="2857500" cy="1905000"/>
          </a:xfrm>
          <a:prstGeom prst="rect">
            <a:avLst/>
          </a:prstGeom>
        </p:spPr>
      </p:pic>
    </p:spTree>
    <p:extLst>
      <p:ext uri="{BB962C8B-B14F-4D97-AF65-F5344CB8AC3E}">
        <p14:creationId xmlns:p14="http://schemas.microsoft.com/office/powerpoint/2010/main" val="1322940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019288" cy="6858000"/>
          </a:xfrm>
          <a:prstGeom prst="rect">
            <a:avLst/>
          </a:prstGeom>
        </p:spPr>
      </p:pic>
      <p:sp>
        <p:nvSpPr>
          <p:cNvPr id="3" name="Metin kutusu 2"/>
          <p:cNvSpPr txBox="1"/>
          <p:nvPr/>
        </p:nvSpPr>
        <p:spPr>
          <a:xfrm>
            <a:off x="7858664" y="1345721"/>
            <a:ext cx="3434176" cy="923330"/>
          </a:xfrm>
          <a:prstGeom prst="rect">
            <a:avLst/>
          </a:prstGeom>
          <a:noFill/>
        </p:spPr>
        <p:txBody>
          <a:bodyPr wrap="square" rtlCol="0">
            <a:spAutoFit/>
          </a:bodyPr>
          <a:lstStyle/>
          <a:p>
            <a:r>
              <a:rPr lang="tr-TR" dirty="0" smtClean="0"/>
              <a:t>2. </a:t>
            </a:r>
            <a:r>
              <a:rPr lang="en-US" dirty="0" smtClean="0"/>
              <a:t>Renewable energy strategy and protection of green areas</a:t>
            </a:r>
          </a:p>
        </p:txBody>
      </p:sp>
    </p:spTree>
    <p:extLst>
      <p:ext uri="{BB962C8B-B14F-4D97-AF65-F5344CB8AC3E}">
        <p14:creationId xmlns:p14="http://schemas.microsoft.com/office/powerpoint/2010/main" val="3976777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416" y="0"/>
            <a:ext cx="7720584" cy="6784848"/>
          </a:xfrm>
          <a:prstGeom prst="rect">
            <a:avLst/>
          </a:prstGeom>
        </p:spPr>
      </p:pic>
      <p:sp>
        <p:nvSpPr>
          <p:cNvPr id="3" name="Metin kutusu 2"/>
          <p:cNvSpPr txBox="1"/>
          <p:nvPr/>
        </p:nvSpPr>
        <p:spPr>
          <a:xfrm>
            <a:off x="301752" y="1572768"/>
            <a:ext cx="3822192" cy="646331"/>
          </a:xfrm>
          <a:prstGeom prst="rect">
            <a:avLst/>
          </a:prstGeom>
          <a:noFill/>
        </p:spPr>
        <p:txBody>
          <a:bodyPr wrap="square" rtlCol="0">
            <a:spAutoFit/>
          </a:bodyPr>
          <a:lstStyle/>
          <a:p>
            <a:r>
              <a:rPr lang="tr-TR" dirty="0" smtClean="0"/>
              <a:t>3. Zero </a:t>
            </a:r>
            <a:r>
              <a:rPr lang="tr-TR" dirty="0" err="1" smtClean="0"/>
              <a:t>Waste</a:t>
            </a:r>
            <a:r>
              <a:rPr lang="tr-TR" dirty="0" smtClean="0"/>
              <a:t> </a:t>
            </a:r>
            <a:r>
              <a:rPr lang="tr-TR" dirty="0" err="1" smtClean="0"/>
              <a:t>Policy</a:t>
            </a:r>
            <a:r>
              <a:rPr lang="tr-TR" dirty="0" smtClean="0"/>
              <a:t>-Zero </a:t>
            </a:r>
            <a:r>
              <a:rPr lang="tr-TR" dirty="0" err="1" smtClean="0"/>
              <a:t>Waste</a:t>
            </a:r>
            <a:r>
              <a:rPr lang="tr-TR" dirty="0" smtClean="0"/>
              <a:t> </a:t>
            </a:r>
            <a:r>
              <a:rPr lang="tr-TR" dirty="0" err="1" smtClean="0"/>
              <a:t>Certificate</a:t>
            </a:r>
            <a:endParaRPr lang="tr-TR" dirty="0"/>
          </a:p>
        </p:txBody>
      </p:sp>
    </p:spTree>
    <p:extLst>
      <p:ext uri="{BB962C8B-B14F-4D97-AF65-F5344CB8AC3E}">
        <p14:creationId xmlns:p14="http://schemas.microsoft.com/office/powerpoint/2010/main" val="1796243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347" y="923025"/>
            <a:ext cx="8478810" cy="4865300"/>
          </a:xfrm>
          <a:prstGeom prst="rect">
            <a:avLst/>
          </a:prstGeom>
        </p:spPr>
      </p:pic>
      <p:sp>
        <p:nvSpPr>
          <p:cNvPr id="4" name="Metin kutusu 3"/>
          <p:cNvSpPr txBox="1"/>
          <p:nvPr/>
        </p:nvSpPr>
        <p:spPr>
          <a:xfrm>
            <a:off x="319177" y="1751163"/>
            <a:ext cx="3234906" cy="2862322"/>
          </a:xfrm>
          <a:prstGeom prst="rect">
            <a:avLst/>
          </a:prstGeom>
          <a:noFill/>
        </p:spPr>
        <p:txBody>
          <a:bodyPr wrap="square" rtlCol="0">
            <a:spAutoFit/>
          </a:bodyPr>
          <a:lstStyle/>
          <a:p>
            <a:r>
              <a:rPr lang="tr-TR" b="1" dirty="0" smtClean="0">
                <a:solidFill>
                  <a:schemeClr val="accent2"/>
                </a:solidFill>
              </a:rPr>
              <a:t>ÖZYEĞİN UNIVERSITY/ISTANBUL</a:t>
            </a:r>
          </a:p>
          <a:p>
            <a:endParaRPr lang="tr-TR" dirty="0" smtClean="0"/>
          </a:p>
          <a:p>
            <a:r>
              <a:rPr lang="en-US" dirty="0" smtClean="0"/>
              <a:t>Environmentally </a:t>
            </a:r>
            <a:r>
              <a:rPr lang="en-US" dirty="0"/>
              <a:t>Friendly University Models and Environmental Protection </a:t>
            </a:r>
            <a:r>
              <a:rPr lang="en-US" dirty="0" smtClean="0"/>
              <a:t>Strategies</a:t>
            </a:r>
            <a:endParaRPr lang="tr-TR" dirty="0"/>
          </a:p>
          <a:p>
            <a:endParaRPr lang="tr-TR" b="1" dirty="0" smtClean="0">
              <a:solidFill>
                <a:schemeClr val="accent2"/>
              </a:solidFill>
            </a:endParaRPr>
          </a:p>
          <a:p>
            <a:endParaRPr lang="tr-TR" dirty="0"/>
          </a:p>
          <a:p>
            <a:endParaRPr lang="tr-TR" dirty="0"/>
          </a:p>
        </p:txBody>
      </p:sp>
    </p:spTree>
    <p:extLst>
      <p:ext uri="{BB962C8B-B14F-4D97-AF65-F5344CB8AC3E}">
        <p14:creationId xmlns:p14="http://schemas.microsoft.com/office/powerpoint/2010/main" val="2134201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009" y="517584"/>
            <a:ext cx="7713518" cy="5917722"/>
          </a:xfrm>
          <a:prstGeom prst="rect">
            <a:avLst/>
          </a:prstGeom>
        </p:spPr>
      </p:pic>
      <p:sp>
        <p:nvSpPr>
          <p:cNvPr id="3" name="Metin kutusu 2"/>
          <p:cNvSpPr txBox="1"/>
          <p:nvPr/>
        </p:nvSpPr>
        <p:spPr>
          <a:xfrm>
            <a:off x="267419" y="1544128"/>
            <a:ext cx="3295290" cy="1754326"/>
          </a:xfrm>
          <a:prstGeom prst="rect">
            <a:avLst/>
          </a:prstGeom>
          <a:noFill/>
        </p:spPr>
        <p:txBody>
          <a:bodyPr wrap="square" rtlCol="0">
            <a:spAutoFit/>
          </a:bodyPr>
          <a:lstStyle/>
          <a:p>
            <a:r>
              <a:rPr lang="tr-TR" b="1" dirty="0" smtClean="0">
                <a:solidFill>
                  <a:schemeClr val="accent2"/>
                </a:solidFill>
              </a:rPr>
              <a:t>UŞAK UNIVERSITY</a:t>
            </a:r>
          </a:p>
          <a:p>
            <a:endParaRPr lang="tr-TR" b="1" dirty="0">
              <a:solidFill>
                <a:schemeClr val="accent2"/>
              </a:solidFill>
            </a:endParaRPr>
          </a:p>
          <a:p>
            <a:r>
              <a:rPr lang="tr-TR" dirty="0" err="1" smtClean="0"/>
              <a:t>They</a:t>
            </a:r>
            <a:r>
              <a:rPr lang="tr-TR" dirty="0" smtClean="0"/>
              <a:t> </a:t>
            </a:r>
            <a:r>
              <a:rPr lang="tr-TR" dirty="0" err="1" smtClean="0"/>
              <a:t>received</a:t>
            </a:r>
            <a:r>
              <a:rPr lang="tr-TR" dirty="0" smtClean="0"/>
              <a:t> 14001:2015 </a:t>
            </a:r>
            <a:r>
              <a:rPr lang="tr-TR" dirty="0" err="1" smtClean="0"/>
              <a:t>environmental</a:t>
            </a:r>
            <a:r>
              <a:rPr lang="tr-TR" dirty="0" smtClean="0"/>
              <a:t> </a:t>
            </a:r>
            <a:r>
              <a:rPr lang="tr-TR" dirty="0" err="1" smtClean="0"/>
              <a:t>management</a:t>
            </a:r>
            <a:r>
              <a:rPr lang="tr-TR" dirty="0" smtClean="0"/>
              <a:t> </a:t>
            </a:r>
            <a:r>
              <a:rPr lang="tr-TR" dirty="0" err="1" smtClean="0"/>
              <a:t>certificate</a:t>
            </a:r>
            <a:r>
              <a:rPr lang="tr-TR" dirty="0" smtClean="0"/>
              <a:t> as Sakarya </a:t>
            </a:r>
            <a:r>
              <a:rPr lang="tr-TR" dirty="0" err="1" smtClean="0"/>
              <a:t>University</a:t>
            </a:r>
            <a:r>
              <a:rPr lang="tr-TR" dirty="0" smtClean="0"/>
              <a:t>.</a:t>
            </a:r>
            <a:endParaRPr lang="tr-TR" dirty="0"/>
          </a:p>
        </p:txBody>
      </p:sp>
    </p:spTree>
    <p:extLst>
      <p:ext uri="{BB962C8B-B14F-4D97-AF65-F5344CB8AC3E}">
        <p14:creationId xmlns:p14="http://schemas.microsoft.com/office/powerpoint/2010/main" val="271931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476" y="483165"/>
            <a:ext cx="6365777" cy="5477688"/>
          </a:xfrm>
          <a:prstGeom prst="rect">
            <a:avLst/>
          </a:prstGeom>
        </p:spPr>
      </p:pic>
      <p:sp>
        <p:nvSpPr>
          <p:cNvPr id="2" name="Metin kutusu 1"/>
          <p:cNvSpPr txBox="1"/>
          <p:nvPr/>
        </p:nvSpPr>
        <p:spPr>
          <a:xfrm>
            <a:off x="741872" y="1673525"/>
            <a:ext cx="3907766" cy="2585323"/>
          </a:xfrm>
          <a:prstGeom prst="rect">
            <a:avLst/>
          </a:prstGeom>
          <a:noFill/>
        </p:spPr>
        <p:txBody>
          <a:bodyPr wrap="square" rtlCol="0">
            <a:spAutoFit/>
          </a:bodyPr>
          <a:lstStyle/>
          <a:p>
            <a:r>
              <a:rPr lang="tr-TR" b="1" dirty="0" smtClean="0">
                <a:solidFill>
                  <a:schemeClr val="accent2"/>
                </a:solidFill>
              </a:rPr>
              <a:t>GAZİANTEP UNIVERSITY</a:t>
            </a:r>
          </a:p>
          <a:p>
            <a:endParaRPr lang="tr-TR" b="1" dirty="0">
              <a:solidFill>
                <a:schemeClr val="accent2"/>
              </a:solidFill>
            </a:endParaRPr>
          </a:p>
          <a:p>
            <a:r>
              <a:rPr lang="tr-TR" dirty="0" err="1" smtClean="0"/>
              <a:t>They</a:t>
            </a:r>
            <a:r>
              <a:rPr lang="tr-TR" dirty="0" smtClean="0"/>
              <a:t> </a:t>
            </a:r>
            <a:r>
              <a:rPr lang="tr-TR" dirty="0" err="1" smtClean="0"/>
              <a:t>have</a:t>
            </a:r>
            <a:r>
              <a:rPr lang="tr-TR" dirty="0" smtClean="0"/>
              <a:t> «</a:t>
            </a:r>
            <a:r>
              <a:rPr lang="tr-TR" dirty="0" err="1" smtClean="0"/>
              <a:t>Environmental</a:t>
            </a:r>
            <a:r>
              <a:rPr lang="tr-TR" dirty="0" smtClean="0"/>
              <a:t> </a:t>
            </a:r>
            <a:r>
              <a:rPr lang="tr-TR" dirty="0" err="1" smtClean="0"/>
              <a:t>Research</a:t>
            </a:r>
            <a:r>
              <a:rPr lang="tr-TR" dirty="0" smtClean="0"/>
              <a:t> Center </a:t>
            </a:r>
            <a:r>
              <a:rPr lang="tr-TR" dirty="0" err="1" smtClean="0"/>
              <a:t>with</a:t>
            </a:r>
            <a:r>
              <a:rPr lang="tr-TR" dirty="0" smtClean="0"/>
              <a:t> </a:t>
            </a:r>
            <a:r>
              <a:rPr lang="tr-TR" dirty="0" err="1" smtClean="0"/>
              <a:t>some</a:t>
            </a:r>
            <a:r>
              <a:rPr lang="tr-TR" dirty="0" smtClean="0"/>
              <a:t> </a:t>
            </a:r>
            <a:r>
              <a:rPr lang="tr-TR" dirty="0" err="1" smtClean="0"/>
              <a:t>concepts</a:t>
            </a:r>
            <a:r>
              <a:rPr lang="tr-TR" dirty="0" smtClean="0"/>
              <a:t> </a:t>
            </a:r>
            <a:r>
              <a:rPr lang="tr-TR" dirty="0" err="1" smtClean="0"/>
              <a:t>like</a:t>
            </a:r>
            <a:r>
              <a:rPr lang="tr-TR" dirty="0" smtClean="0"/>
              <a:t> </a:t>
            </a:r>
            <a:r>
              <a:rPr lang="tr-TR" dirty="0" err="1" smtClean="0"/>
              <a:t>zero-wastement</a:t>
            </a:r>
            <a:r>
              <a:rPr lang="tr-TR" dirty="0" smtClean="0"/>
              <a:t> </a:t>
            </a:r>
            <a:r>
              <a:rPr lang="tr-TR" dirty="0" err="1" smtClean="0"/>
              <a:t>policy</a:t>
            </a:r>
            <a:r>
              <a:rPr lang="tr-TR" dirty="0" smtClean="0"/>
              <a:t>, </a:t>
            </a:r>
            <a:r>
              <a:rPr lang="tr-TR" dirty="0" err="1" smtClean="0"/>
              <a:t>green</a:t>
            </a:r>
            <a:r>
              <a:rPr lang="tr-TR" dirty="0" smtClean="0"/>
              <a:t> </a:t>
            </a:r>
            <a:r>
              <a:rPr lang="tr-TR" dirty="0" err="1" smtClean="0"/>
              <a:t>campus</a:t>
            </a:r>
            <a:r>
              <a:rPr lang="tr-TR" dirty="0" smtClean="0"/>
              <a:t>, </a:t>
            </a:r>
            <a:r>
              <a:rPr lang="tr-TR" dirty="0" err="1" smtClean="0"/>
              <a:t>carbon</a:t>
            </a:r>
            <a:r>
              <a:rPr lang="tr-TR" dirty="0" smtClean="0"/>
              <a:t> </a:t>
            </a:r>
            <a:r>
              <a:rPr lang="tr-TR" dirty="0" err="1" smtClean="0"/>
              <a:t>emision</a:t>
            </a:r>
            <a:r>
              <a:rPr lang="tr-TR" dirty="0" smtClean="0"/>
              <a:t> </a:t>
            </a:r>
            <a:r>
              <a:rPr lang="tr-TR" dirty="0" err="1" smtClean="0"/>
              <a:t>e.t.c</a:t>
            </a:r>
            <a:r>
              <a:rPr lang="tr-TR" dirty="0" smtClean="0"/>
              <a:t>.»</a:t>
            </a:r>
          </a:p>
          <a:p>
            <a:endParaRPr lang="tr-TR" dirty="0"/>
          </a:p>
          <a:p>
            <a:endParaRPr lang="tr-TR" dirty="0"/>
          </a:p>
        </p:txBody>
      </p:sp>
    </p:spTree>
    <p:extLst>
      <p:ext uri="{BB962C8B-B14F-4D97-AF65-F5344CB8AC3E}">
        <p14:creationId xmlns:p14="http://schemas.microsoft.com/office/powerpoint/2010/main" val="2083179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1169" y="133213"/>
            <a:ext cx="7044146" cy="6286070"/>
          </a:xfrm>
          <a:prstGeom prst="rect">
            <a:avLst/>
          </a:prstGeom>
        </p:spPr>
      </p:pic>
      <p:sp>
        <p:nvSpPr>
          <p:cNvPr id="3" name="Metin kutusu 2"/>
          <p:cNvSpPr txBox="1"/>
          <p:nvPr/>
        </p:nvSpPr>
        <p:spPr>
          <a:xfrm>
            <a:off x="7479792" y="1801368"/>
            <a:ext cx="3968496" cy="646331"/>
          </a:xfrm>
          <a:prstGeom prst="rect">
            <a:avLst/>
          </a:prstGeom>
          <a:noFill/>
        </p:spPr>
        <p:txBody>
          <a:bodyPr wrap="square" rtlCol="0">
            <a:spAutoFit/>
          </a:bodyPr>
          <a:lstStyle/>
          <a:p>
            <a:r>
              <a:rPr lang="tr-TR" dirty="0" smtClean="0"/>
              <a:t>Gaziantep </a:t>
            </a:r>
            <a:r>
              <a:rPr lang="tr-TR" dirty="0" err="1" smtClean="0"/>
              <a:t>University</a:t>
            </a:r>
            <a:r>
              <a:rPr lang="tr-TR" dirty="0" smtClean="0"/>
              <a:t> </a:t>
            </a:r>
            <a:r>
              <a:rPr lang="tr-TR" dirty="0" err="1" smtClean="0"/>
              <a:t>Environmental</a:t>
            </a:r>
            <a:r>
              <a:rPr lang="tr-TR" dirty="0" smtClean="0"/>
              <a:t> </a:t>
            </a:r>
            <a:r>
              <a:rPr lang="tr-TR" dirty="0" err="1" smtClean="0"/>
              <a:t>Protection</a:t>
            </a:r>
            <a:r>
              <a:rPr lang="tr-TR" dirty="0" smtClean="0"/>
              <a:t> </a:t>
            </a:r>
            <a:r>
              <a:rPr lang="tr-TR" dirty="0" err="1" smtClean="0"/>
              <a:t>Goals</a:t>
            </a:r>
            <a:endParaRPr lang="tr-TR" dirty="0"/>
          </a:p>
        </p:txBody>
      </p:sp>
    </p:spTree>
    <p:extLst>
      <p:ext uri="{BB962C8B-B14F-4D97-AF65-F5344CB8AC3E}">
        <p14:creationId xmlns:p14="http://schemas.microsoft.com/office/powerpoint/2010/main" val="1411123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3" y="209075"/>
            <a:ext cx="7013447" cy="5466522"/>
          </a:xfrm>
          <a:prstGeom prst="rect">
            <a:avLst/>
          </a:prstGeom>
        </p:spPr>
      </p:pic>
      <p:sp>
        <p:nvSpPr>
          <p:cNvPr id="3" name="Metin kutusu 2"/>
          <p:cNvSpPr txBox="1"/>
          <p:nvPr/>
        </p:nvSpPr>
        <p:spPr>
          <a:xfrm>
            <a:off x="7598664" y="1655064"/>
            <a:ext cx="3154680" cy="1754326"/>
          </a:xfrm>
          <a:prstGeom prst="rect">
            <a:avLst/>
          </a:prstGeom>
          <a:noFill/>
        </p:spPr>
        <p:txBody>
          <a:bodyPr wrap="square" rtlCol="0">
            <a:spAutoFit/>
          </a:bodyPr>
          <a:lstStyle/>
          <a:p>
            <a:r>
              <a:rPr lang="tr-TR" dirty="0" smtClean="0"/>
              <a:t>Sakarya </a:t>
            </a:r>
            <a:r>
              <a:rPr lang="tr-TR" dirty="0" err="1" smtClean="0"/>
              <a:t>Unıversıty’s</a:t>
            </a:r>
            <a:r>
              <a:rPr lang="tr-TR" dirty="0" smtClean="0"/>
              <a:t> </a:t>
            </a:r>
            <a:r>
              <a:rPr lang="en-US" dirty="0" smtClean="0"/>
              <a:t>Policy objectives and environmental analysis aligned with the Sustainable Development Goals</a:t>
            </a:r>
            <a:endParaRPr lang="tr-TR" dirty="0"/>
          </a:p>
        </p:txBody>
      </p:sp>
    </p:spTree>
    <p:extLst>
      <p:ext uri="{BB962C8B-B14F-4D97-AF65-F5344CB8AC3E}">
        <p14:creationId xmlns:p14="http://schemas.microsoft.com/office/powerpoint/2010/main" val="3749862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4242" y="300545"/>
            <a:ext cx="9720072" cy="1499616"/>
          </a:xfrm>
        </p:spPr>
        <p:txBody>
          <a:bodyPr>
            <a:normAutofit/>
          </a:bodyPr>
          <a:lstStyle/>
          <a:p>
            <a:r>
              <a:rPr lang="tr-TR" sz="4400" dirty="0" smtClean="0">
                <a:solidFill>
                  <a:schemeClr val="accent3"/>
                </a:solidFill>
              </a:rPr>
              <a:t>INTRODUCTION</a:t>
            </a:r>
            <a:endParaRPr lang="tr-TR" sz="4400" dirty="0">
              <a:solidFill>
                <a:schemeClr val="accent3"/>
              </a:solidFill>
            </a:endParaRPr>
          </a:p>
        </p:txBody>
      </p:sp>
      <p:sp>
        <p:nvSpPr>
          <p:cNvPr id="3" name="İçerik Yer Tutucusu 2"/>
          <p:cNvSpPr>
            <a:spLocks noGrp="1"/>
          </p:cNvSpPr>
          <p:nvPr>
            <p:ph idx="1"/>
          </p:nvPr>
        </p:nvSpPr>
        <p:spPr>
          <a:xfrm>
            <a:off x="606726" y="1431985"/>
            <a:ext cx="11585274" cy="5426015"/>
          </a:xfrm>
        </p:spPr>
        <p:txBody>
          <a:bodyPr>
            <a:normAutofit/>
          </a:bodyPr>
          <a:lstStyle/>
          <a:p>
            <a:pPr algn="just">
              <a:buFont typeface="Arial" panose="020B0604020202020204" pitchFamily="34" charset="0"/>
              <a:buChar char="•"/>
            </a:pPr>
            <a:r>
              <a:rPr lang="tr-TR" sz="2800" dirty="0" smtClean="0"/>
              <a:t>As </a:t>
            </a:r>
            <a:r>
              <a:rPr lang="tr-TR" sz="2800" dirty="0" err="1" smtClean="0"/>
              <a:t>you</a:t>
            </a:r>
            <a:r>
              <a:rPr lang="tr-TR" sz="2800" dirty="0" smtClean="0"/>
              <a:t> </a:t>
            </a:r>
            <a:r>
              <a:rPr lang="tr-TR" sz="2800" dirty="0" err="1" smtClean="0"/>
              <a:t>know</a:t>
            </a:r>
            <a:r>
              <a:rPr lang="tr-TR" sz="2800" dirty="0" smtClean="0"/>
              <a:t>, t</a:t>
            </a:r>
            <a:r>
              <a:rPr lang="en-US" sz="2800" dirty="0" smtClean="0"/>
              <a:t>he </a:t>
            </a:r>
            <a:r>
              <a:rPr lang="en-US" sz="2800" dirty="0"/>
              <a:t>threat of climate change and resource </a:t>
            </a:r>
            <a:r>
              <a:rPr lang="en-US" sz="2800" dirty="0" smtClean="0"/>
              <a:t>depletion </a:t>
            </a:r>
            <a:r>
              <a:rPr lang="en-US" sz="2800" dirty="0"/>
              <a:t>has become a global </a:t>
            </a:r>
            <a:r>
              <a:rPr lang="en-US" sz="2800" dirty="0" smtClean="0"/>
              <a:t>problem</a:t>
            </a:r>
            <a:r>
              <a:rPr lang="tr-TR" sz="2800" dirty="0" smtClean="0"/>
              <a:t>.</a:t>
            </a:r>
            <a:r>
              <a:rPr lang="en-US" sz="2800" dirty="0" smtClean="0"/>
              <a:t> </a:t>
            </a:r>
            <a:r>
              <a:rPr lang="tr-TR" sz="2800" dirty="0" err="1" smtClean="0"/>
              <a:t>Those</a:t>
            </a:r>
            <a:r>
              <a:rPr lang="tr-TR" sz="2800" dirty="0" smtClean="0"/>
              <a:t> </a:t>
            </a:r>
            <a:r>
              <a:rPr lang="en-US" sz="2800" dirty="0" smtClean="0"/>
              <a:t>environmental problems</a:t>
            </a:r>
            <a:r>
              <a:rPr lang="tr-TR" sz="2800" dirty="0" smtClean="0"/>
              <a:t> </a:t>
            </a:r>
            <a:r>
              <a:rPr lang="en-US" sz="2800" dirty="0" smtClean="0"/>
              <a:t>force </a:t>
            </a:r>
            <a:r>
              <a:rPr lang="en-US" sz="2800" dirty="0"/>
              <a:t>countries to make common policies. However, some economic costs </a:t>
            </a:r>
            <a:r>
              <a:rPr lang="en-US" sz="2800" dirty="0" smtClean="0"/>
              <a:t>prevent </a:t>
            </a:r>
            <a:r>
              <a:rPr lang="en-US" sz="2800" dirty="0"/>
              <a:t>countries from adopting sustainable environmental policies. </a:t>
            </a:r>
            <a:endParaRPr lang="tr-TR" sz="2800" dirty="0"/>
          </a:p>
          <a:p>
            <a:pPr algn="just">
              <a:buFont typeface="Arial" panose="020B0604020202020204" pitchFamily="34" charset="0"/>
              <a:buChar char="•"/>
            </a:pPr>
            <a:r>
              <a:rPr lang="en-US" sz="2800" dirty="0" smtClean="0"/>
              <a:t>Therefore</a:t>
            </a:r>
            <a:r>
              <a:rPr lang="en-US" sz="2800" dirty="0"/>
              <a:t>, </a:t>
            </a:r>
            <a:r>
              <a:rPr lang="tr-TR" sz="2800" dirty="0" smtClean="0"/>
              <a:t>I </a:t>
            </a:r>
            <a:r>
              <a:rPr lang="en-US" sz="2800" dirty="0" smtClean="0"/>
              <a:t>emphasize</a:t>
            </a:r>
            <a:r>
              <a:rPr lang="tr-TR" sz="2800" dirty="0" smtClean="0"/>
              <a:t>d</a:t>
            </a:r>
            <a:r>
              <a:rPr lang="en-US" sz="2800" dirty="0" smtClean="0"/>
              <a:t> </a:t>
            </a:r>
            <a:r>
              <a:rPr lang="en-US" sz="2800" dirty="0"/>
              <a:t>environmental </a:t>
            </a:r>
            <a:r>
              <a:rPr lang="en-US" sz="2800" dirty="0" smtClean="0"/>
              <a:t>education</a:t>
            </a:r>
            <a:r>
              <a:rPr lang="tr-TR" sz="2800" dirty="0"/>
              <a:t> </a:t>
            </a:r>
            <a:r>
              <a:rPr lang="tr-TR" sz="2800" dirty="0" smtClean="0"/>
              <a:t>as a </a:t>
            </a:r>
            <a:r>
              <a:rPr lang="tr-TR" sz="2800" dirty="0" err="1" smtClean="0"/>
              <a:t>possible</a:t>
            </a:r>
            <a:r>
              <a:rPr lang="tr-TR" sz="2800" dirty="0" smtClean="0"/>
              <a:t> </a:t>
            </a:r>
            <a:r>
              <a:rPr lang="tr-TR" sz="2800" dirty="0" err="1" smtClean="0"/>
              <a:t>solution</a:t>
            </a:r>
            <a:r>
              <a:rPr lang="tr-TR" sz="2800" dirty="0" smtClean="0"/>
              <a:t>. </a:t>
            </a:r>
            <a:r>
              <a:rPr lang="tr-TR" sz="2800" dirty="0" err="1" smtClean="0"/>
              <a:t>Education</a:t>
            </a:r>
            <a:r>
              <a:rPr lang="tr-TR" sz="2800" dirty="0" smtClean="0"/>
              <a:t> </a:t>
            </a:r>
            <a:r>
              <a:rPr lang="en-US" sz="2800" dirty="0" smtClean="0"/>
              <a:t>includes cooperation</a:t>
            </a:r>
            <a:r>
              <a:rPr lang="tr-TR" sz="2800" dirty="0" smtClean="0"/>
              <a:t> </a:t>
            </a:r>
            <a:r>
              <a:rPr lang="tr-TR" sz="2800" dirty="0" err="1" smtClean="0"/>
              <a:t>attempts</a:t>
            </a:r>
            <a:r>
              <a:rPr lang="en-US" sz="2800" dirty="0" smtClean="0"/>
              <a:t> between </a:t>
            </a:r>
            <a:r>
              <a:rPr lang="en-US" sz="2800" dirty="0"/>
              <a:t>countries on environmental protection and sustainable development. </a:t>
            </a:r>
          </a:p>
          <a:p>
            <a:endParaRPr lang="en-US" sz="2800" dirty="0"/>
          </a:p>
        </p:txBody>
      </p:sp>
    </p:spTree>
    <p:extLst>
      <p:ext uri="{BB962C8B-B14F-4D97-AF65-F5344CB8AC3E}">
        <p14:creationId xmlns:p14="http://schemas.microsoft.com/office/powerpoint/2010/main" val="941227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2"/>
            <a:ext cx="6122011" cy="6506417"/>
          </a:xfrm>
          <a:prstGeom prst="rect">
            <a:avLst/>
          </a:prstGeom>
        </p:spPr>
      </p:pic>
      <p:sp>
        <p:nvSpPr>
          <p:cNvPr id="3" name="Metin kutusu 2"/>
          <p:cNvSpPr txBox="1"/>
          <p:nvPr/>
        </p:nvSpPr>
        <p:spPr>
          <a:xfrm>
            <a:off x="6940296" y="1207009"/>
            <a:ext cx="4230912" cy="830997"/>
          </a:xfrm>
          <a:prstGeom prst="rect">
            <a:avLst/>
          </a:prstGeom>
          <a:noFill/>
        </p:spPr>
        <p:txBody>
          <a:bodyPr wrap="square" rtlCol="0">
            <a:spAutoFit/>
          </a:bodyPr>
          <a:lstStyle/>
          <a:p>
            <a:r>
              <a:rPr lang="tr-TR" sz="2400" dirty="0" smtClean="0"/>
              <a:t>International </a:t>
            </a:r>
            <a:r>
              <a:rPr lang="tr-TR" sz="2400" dirty="0" err="1" smtClean="0"/>
              <a:t>Environmental</a:t>
            </a:r>
            <a:r>
              <a:rPr lang="tr-TR" sz="2400" dirty="0" smtClean="0"/>
              <a:t> </a:t>
            </a:r>
            <a:r>
              <a:rPr lang="tr-TR" sz="2400" dirty="0" err="1" smtClean="0"/>
              <a:t>Platforms</a:t>
            </a:r>
            <a:r>
              <a:rPr lang="tr-TR" sz="2400" dirty="0" smtClean="0"/>
              <a:t>-UNFCCC</a:t>
            </a:r>
            <a:endParaRPr lang="tr-TR" sz="2400" dirty="0"/>
          </a:p>
        </p:txBody>
      </p:sp>
    </p:spTree>
    <p:extLst>
      <p:ext uri="{BB962C8B-B14F-4D97-AF65-F5344CB8AC3E}">
        <p14:creationId xmlns:p14="http://schemas.microsoft.com/office/powerpoint/2010/main" val="3131318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390" y="249708"/>
            <a:ext cx="8521718" cy="6050507"/>
          </a:xfrm>
          <a:prstGeom prst="rect">
            <a:avLst/>
          </a:prstGeom>
        </p:spPr>
      </p:pic>
    </p:spTree>
    <p:extLst>
      <p:ext uri="{BB962C8B-B14F-4D97-AF65-F5344CB8AC3E}">
        <p14:creationId xmlns:p14="http://schemas.microsoft.com/office/powerpoint/2010/main" val="3409377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96" y="121968"/>
            <a:ext cx="10241280" cy="6641737"/>
          </a:xfrm>
          <a:prstGeom prst="rect">
            <a:avLst/>
          </a:prstGeom>
        </p:spPr>
      </p:pic>
    </p:spTree>
    <p:extLst>
      <p:ext uri="{BB962C8B-B14F-4D97-AF65-F5344CB8AC3E}">
        <p14:creationId xmlns:p14="http://schemas.microsoft.com/office/powerpoint/2010/main" val="3851917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62012" y="357187"/>
            <a:ext cx="10467975" cy="6143625"/>
          </a:xfrm>
          <a:prstGeom prst="rect">
            <a:avLst/>
          </a:prstGeom>
        </p:spPr>
      </p:pic>
    </p:spTree>
    <p:extLst>
      <p:ext uri="{BB962C8B-B14F-4D97-AF65-F5344CB8AC3E}">
        <p14:creationId xmlns:p14="http://schemas.microsoft.com/office/powerpoint/2010/main" val="152283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039" y="0"/>
            <a:ext cx="8391961" cy="6651989"/>
          </a:xfrm>
          <a:prstGeom prst="rect">
            <a:avLst/>
          </a:prstGeom>
        </p:spPr>
      </p:pic>
      <p:sp>
        <p:nvSpPr>
          <p:cNvPr id="3" name="Metin kutusu 2"/>
          <p:cNvSpPr txBox="1"/>
          <p:nvPr/>
        </p:nvSpPr>
        <p:spPr>
          <a:xfrm>
            <a:off x="192024" y="1481328"/>
            <a:ext cx="3026664" cy="1200329"/>
          </a:xfrm>
          <a:prstGeom prst="rect">
            <a:avLst/>
          </a:prstGeom>
          <a:noFill/>
        </p:spPr>
        <p:txBody>
          <a:bodyPr wrap="square" rtlCol="0">
            <a:spAutoFit/>
          </a:bodyPr>
          <a:lstStyle/>
          <a:p>
            <a:r>
              <a:rPr lang="tr-TR" dirty="0" smtClean="0"/>
              <a:t>HORIZON EUROPE ENVIRONMENT CHAPTER-»CLIMATE, ENERGY AND MOBILITY»</a:t>
            </a:r>
            <a:endParaRPr lang="tr-TR" dirty="0"/>
          </a:p>
        </p:txBody>
      </p:sp>
    </p:spTree>
    <p:extLst>
      <p:ext uri="{BB962C8B-B14F-4D97-AF65-F5344CB8AC3E}">
        <p14:creationId xmlns:p14="http://schemas.microsoft.com/office/powerpoint/2010/main" val="2876838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47" y="309183"/>
            <a:ext cx="9799608" cy="6091617"/>
          </a:xfrm>
          <a:prstGeom prst="rect">
            <a:avLst/>
          </a:prstGeom>
        </p:spPr>
      </p:pic>
    </p:spTree>
    <p:extLst>
      <p:ext uri="{BB962C8B-B14F-4D97-AF65-F5344CB8AC3E}">
        <p14:creationId xmlns:p14="http://schemas.microsoft.com/office/powerpoint/2010/main" val="1344655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03586" y="2518914"/>
            <a:ext cx="8022566" cy="584775"/>
          </a:xfrm>
          <a:prstGeom prst="rect">
            <a:avLst/>
          </a:prstGeom>
          <a:noFill/>
        </p:spPr>
        <p:txBody>
          <a:bodyPr wrap="square" rtlCol="0">
            <a:spAutoFit/>
          </a:bodyPr>
          <a:lstStyle/>
          <a:p>
            <a:r>
              <a:rPr lang="tr-TR" sz="3200" b="1" dirty="0" smtClean="0">
                <a:solidFill>
                  <a:schemeClr val="accent3"/>
                </a:solidFill>
              </a:rPr>
              <a:t>THANK YOU FOR YOUR ATTENTION! </a:t>
            </a:r>
            <a:r>
              <a:rPr lang="tr-TR" sz="3200" b="1" dirty="0" smtClean="0">
                <a:solidFill>
                  <a:schemeClr val="accent3"/>
                </a:solidFill>
                <a:sym typeface="Wingdings" panose="05000000000000000000" pitchFamily="2" charset="2"/>
              </a:rPr>
              <a:t></a:t>
            </a:r>
            <a:endParaRPr lang="tr-TR" sz="3200" b="1" dirty="0">
              <a:solidFill>
                <a:schemeClr val="accent3"/>
              </a:solidFill>
            </a:endParaRPr>
          </a:p>
        </p:txBody>
      </p:sp>
    </p:spTree>
    <p:extLst>
      <p:ext uri="{BB962C8B-B14F-4D97-AF65-F5344CB8AC3E}">
        <p14:creationId xmlns:p14="http://schemas.microsoft.com/office/powerpoint/2010/main" val="4254908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chemeClr val="accent3"/>
                </a:solidFill>
              </a:rPr>
              <a:t>Research</a:t>
            </a:r>
            <a:r>
              <a:rPr lang="tr-TR" dirty="0" smtClean="0">
                <a:solidFill>
                  <a:schemeClr val="accent3"/>
                </a:solidFill>
              </a:rPr>
              <a:t> </a:t>
            </a:r>
            <a:r>
              <a:rPr lang="tr-TR" dirty="0" err="1" smtClean="0">
                <a:solidFill>
                  <a:schemeClr val="accent3"/>
                </a:solidFill>
              </a:rPr>
              <a:t>questions</a:t>
            </a:r>
            <a:endParaRPr lang="tr-TR" dirty="0">
              <a:solidFill>
                <a:schemeClr val="accent3"/>
              </a:solidFill>
            </a:endParaRPr>
          </a:p>
        </p:txBody>
      </p:sp>
      <p:sp>
        <p:nvSpPr>
          <p:cNvPr id="3" name="İçerik Yer Tutucusu 2"/>
          <p:cNvSpPr>
            <a:spLocks noGrp="1"/>
          </p:cNvSpPr>
          <p:nvPr>
            <p:ph idx="1"/>
          </p:nvPr>
        </p:nvSpPr>
        <p:spPr>
          <a:xfrm>
            <a:off x="1403690" y="1777040"/>
            <a:ext cx="10414499" cy="4390845"/>
          </a:xfrm>
        </p:spPr>
        <p:txBody>
          <a:bodyPr>
            <a:noAutofit/>
          </a:bodyPr>
          <a:lstStyle/>
          <a:p>
            <a:r>
              <a:rPr lang="en-US" sz="2400" dirty="0"/>
              <a:t>These </a:t>
            </a:r>
            <a:r>
              <a:rPr lang="tr-TR" sz="2400" dirty="0" err="1" smtClean="0"/>
              <a:t>three</a:t>
            </a:r>
            <a:r>
              <a:rPr lang="en-US" sz="2400" dirty="0" smtClean="0"/>
              <a:t> questions are </a:t>
            </a:r>
            <a:r>
              <a:rPr lang="en-US" sz="2400" dirty="0"/>
              <a:t>as follows; </a:t>
            </a:r>
          </a:p>
          <a:p>
            <a:r>
              <a:rPr lang="tr-TR" sz="2400" dirty="0"/>
              <a:t>1</a:t>
            </a:r>
            <a:r>
              <a:rPr lang="en-US" sz="2400" dirty="0" smtClean="0"/>
              <a:t>. </a:t>
            </a:r>
            <a:r>
              <a:rPr lang="en-US" sz="2400" dirty="0"/>
              <a:t>Similarities and differences between countries in approaches to environmental education teaching; </a:t>
            </a:r>
          </a:p>
          <a:p>
            <a:r>
              <a:rPr lang="tr-TR" sz="2400" dirty="0" smtClean="0"/>
              <a:t>2. </a:t>
            </a:r>
            <a:r>
              <a:rPr lang="en-US" sz="2400" dirty="0" smtClean="0"/>
              <a:t>Examples </a:t>
            </a:r>
            <a:r>
              <a:rPr lang="en-US" sz="2400" dirty="0"/>
              <a:t>of initiatives and innovative practices in environmental education teaching; </a:t>
            </a:r>
          </a:p>
          <a:p>
            <a:r>
              <a:rPr lang="tr-TR" sz="2400" dirty="0"/>
              <a:t>3</a:t>
            </a:r>
            <a:r>
              <a:rPr lang="en-US" sz="2400" dirty="0" smtClean="0"/>
              <a:t>. </a:t>
            </a:r>
            <a:r>
              <a:rPr lang="en-US" sz="2400" dirty="0"/>
              <a:t>Policy recommendations for the future coordination and dissemination of information on environmental </a:t>
            </a:r>
            <a:r>
              <a:rPr lang="en-US" sz="2400" dirty="0" smtClean="0"/>
              <a:t>education.</a:t>
            </a:r>
            <a:r>
              <a:rPr lang="tr-TR" sz="2400" dirty="0" smtClean="0"/>
              <a:t> </a:t>
            </a:r>
            <a:endParaRPr lang="tr-TR" sz="2400" dirty="0"/>
          </a:p>
          <a:p>
            <a:r>
              <a:rPr lang="en-US" sz="2400" dirty="0"/>
              <a:t>These research questions will help us investigate the issue systematically. </a:t>
            </a:r>
            <a:endParaRPr lang="tr-TR" sz="2400" dirty="0"/>
          </a:p>
        </p:txBody>
      </p:sp>
    </p:spTree>
    <p:extLst>
      <p:ext uri="{BB962C8B-B14F-4D97-AF65-F5344CB8AC3E}">
        <p14:creationId xmlns:p14="http://schemas.microsoft.com/office/powerpoint/2010/main" val="636763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32" y="307724"/>
            <a:ext cx="7686481" cy="5940906"/>
          </a:xfrm>
          <a:prstGeom prst="rect">
            <a:avLst/>
          </a:prstGeom>
        </p:spPr>
      </p:pic>
      <p:sp>
        <p:nvSpPr>
          <p:cNvPr id="3" name="Metin kutusu 2"/>
          <p:cNvSpPr txBox="1"/>
          <p:nvPr/>
        </p:nvSpPr>
        <p:spPr>
          <a:xfrm>
            <a:off x="8902460" y="1906438"/>
            <a:ext cx="2398144" cy="3693319"/>
          </a:xfrm>
          <a:prstGeom prst="rect">
            <a:avLst/>
          </a:prstGeom>
          <a:noFill/>
        </p:spPr>
        <p:txBody>
          <a:bodyPr wrap="square" rtlCol="0">
            <a:spAutoFit/>
          </a:bodyPr>
          <a:lstStyle/>
          <a:p>
            <a:r>
              <a:rPr lang="tr-TR" dirty="0"/>
              <a:t>(Bulgur, N., «</a:t>
            </a:r>
            <a:r>
              <a:rPr lang="en-US" b="1" dirty="0"/>
              <a:t>The Politics of EU towards Environmental Education and Sustainable Development</a:t>
            </a:r>
            <a:r>
              <a:rPr lang="tr-TR" b="1" dirty="0"/>
              <a:t>», </a:t>
            </a:r>
            <a:r>
              <a:rPr lang="en-US" dirty="0"/>
              <a:t>Journal of the Human and Social Science Researches - </a:t>
            </a:r>
            <a:r>
              <a:rPr lang="en-US" dirty="0">
                <a:hlinkClick r:id="rId3"/>
              </a:rPr>
              <a:t>www.itobiad.com</a:t>
            </a:r>
            <a:r>
              <a:rPr lang="tr-TR" dirty="0"/>
              <a:t>, p. </a:t>
            </a:r>
            <a:r>
              <a:rPr lang="en-US" dirty="0"/>
              <a:t>9</a:t>
            </a:r>
            <a:r>
              <a:rPr lang="tr-TR" dirty="0" smtClean="0"/>
              <a:t>44-962).</a:t>
            </a:r>
            <a:r>
              <a:rPr lang="en-US" dirty="0" smtClean="0"/>
              <a:t> </a:t>
            </a:r>
            <a:endParaRPr lang="en-US" dirty="0"/>
          </a:p>
          <a:p>
            <a:endParaRPr lang="tr-TR" dirty="0"/>
          </a:p>
        </p:txBody>
      </p:sp>
    </p:spTree>
    <p:extLst>
      <p:ext uri="{BB962C8B-B14F-4D97-AF65-F5344CB8AC3E}">
        <p14:creationId xmlns:p14="http://schemas.microsoft.com/office/powerpoint/2010/main" val="3365453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sz="3200" dirty="0">
                <a:solidFill>
                  <a:schemeClr val="accent3"/>
                </a:solidFill>
              </a:rPr>
              <a:t>The main programs opened for environmental education in the EU and their contents are as </a:t>
            </a:r>
            <a:r>
              <a:rPr lang="en-US" sz="3200" dirty="0" smtClean="0">
                <a:solidFill>
                  <a:schemeClr val="accent3"/>
                </a:solidFill>
              </a:rPr>
              <a:t>follows</a:t>
            </a:r>
            <a:r>
              <a:rPr lang="tr-TR" sz="3200" dirty="0" smtClean="0">
                <a:solidFill>
                  <a:schemeClr val="accent3"/>
                </a:solidFill>
              </a:rPr>
              <a:t>:</a:t>
            </a:r>
            <a:r>
              <a:rPr lang="en-US" sz="3200" dirty="0" smtClean="0">
                <a:solidFill>
                  <a:schemeClr val="accent3"/>
                </a:solidFill>
              </a:rPr>
              <a:t> </a:t>
            </a:r>
            <a:r>
              <a:rPr lang="en-US" sz="3200" dirty="0">
                <a:solidFill>
                  <a:schemeClr val="accent3"/>
                </a:solidFill>
              </a:rPr>
              <a:t/>
            </a:r>
            <a:br>
              <a:rPr lang="en-US" sz="3200" dirty="0">
                <a:solidFill>
                  <a:schemeClr val="accent3"/>
                </a:solidFill>
              </a:rPr>
            </a:br>
            <a:endParaRPr lang="tr-TR" sz="3200" dirty="0">
              <a:solidFill>
                <a:schemeClr val="accent3"/>
              </a:solidFill>
            </a:endParaRPr>
          </a:p>
        </p:txBody>
      </p:sp>
      <p:sp>
        <p:nvSpPr>
          <p:cNvPr id="3" name="İçerik Yer Tutucusu 2"/>
          <p:cNvSpPr>
            <a:spLocks noGrp="1"/>
          </p:cNvSpPr>
          <p:nvPr>
            <p:ph idx="1"/>
          </p:nvPr>
        </p:nvSpPr>
        <p:spPr/>
        <p:txBody>
          <a:bodyPr>
            <a:normAutofit lnSpcReduction="10000"/>
          </a:bodyPr>
          <a:lstStyle/>
          <a:p>
            <a:r>
              <a:rPr lang="tr-TR" sz="2400" dirty="0" smtClean="0">
                <a:solidFill>
                  <a:schemeClr val="accent2"/>
                </a:solidFill>
              </a:rPr>
              <a:t>1. </a:t>
            </a:r>
            <a:r>
              <a:rPr lang="tr-TR" sz="2400" dirty="0" err="1" smtClean="0">
                <a:solidFill>
                  <a:schemeClr val="accent2"/>
                </a:solidFill>
              </a:rPr>
              <a:t>Sustainability</a:t>
            </a:r>
            <a:r>
              <a:rPr lang="tr-TR" sz="2400" dirty="0" smtClean="0">
                <a:solidFill>
                  <a:schemeClr val="accent2"/>
                </a:solidFill>
              </a:rPr>
              <a:t> </a:t>
            </a:r>
            <a:r>
              <a:rPr lang="tr-TR" sz="2400" dirty="0">
                <a:solidFill>
                  <a:schemeClr val="accent2"/>
                </a:solidFill>
              </a:rPr>
              <a:t>Analysis:</a:t>
            </a:r>
            <a:r>
              <a:rPr lang="tr-TR" dirty="0" smtClean="0">
                <a:solidFill>
                  <a:schemeClr val="accent2"/>
                </a:solidFill>
              </a:rPr>
              <a:t> </a:t>
            </a:r>
          </a:p>
          <a:p>
            <a:r>
              <a:rPr lang="tr-TR" dirty="0" smtClean="0"/>
              <a:t>- </a:t>
            </a:r>
            <a:r>
              <a:rPr lang="en-US" dirty="0" smtClean="0"/>
              <a:t>Under </a:t>
            </a:r>
            <a:r>
              <a:rPr lang="en-US" dirty="0"/>
              <a:t>this heading, it is aimed to control the economic and social outcomes of sustainable development by emphasizing the importance of minimizing carbon emission and unconscious resource use (</a:t>
            </a:r>
            <a:r>
              <a:rPr lang="en-US" dirty="0" err="1"/>
              <a:t>Elkington</a:t>
            </a:r>
            <a:r>
              <a:rPr lang="en-US" dirty="0"/>
              <a:t>, 1994, p.95). </a:t>
            </a:r>
            <a:endParaRPr lang="tr-TR" dirty="0" smtClean="0"/>
          </a:p>
          <a:p>
            <a:r>
              <a:rPr lang="tr-TR" dirty="0" smtClean="0"/>
              <a:t>- </a:t>
            </a:r>
            <a:r>
              <a:rPr lang="en-US" dirty="0" smtClean="0"/>
              <a:t>This </a:t>
            </a:r>
            <a:r>
              <a:rPr lang="en-US" dirty="0"/>
              <a:t>topic is considered important for this reason and it is stated that sustainability can only be achieved with good waste management and recycling policy. Every member of the EU can bring waste management to a new level by suggesting ways to reduce costs and reduce the associated environmental impact. Distribution of waste generation and treatment reduce impacts on ecosystems and human health will be succeeded by avoiding landfills and encouraging more recycling (“Climate Change: What the EU is Doing”). </a:t>
            </a:r>
            <a:endParaRPr lang="tr-TR" dirty="0"/>
          </a:p>
        </p:txBody>
      </p:sp>
    </p:spTree>
    <p:extLst>
      <p:ext uri="{BB962C8B-B14F-4D97-AF65-F5344CB8AC3E}">
        <p14:creationId xmlns:p14="http://schemas.microsoft.com/office/powerpoint/2010/main" val="2209643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78144" y="1164566"/>
            <a:ext cx="9720073" cy="4023360"/>
          </a:xfrm>
        </p:spPr>
        <p:txBody>
          <a:bodyPr>
            <a:noAutofit/>
          </a:bodyPr>
          <a:lstStyle/>
          <a:p>
            <a:r>
              <a:rPr lang="tr-TR" sz="2400" dirty="0" smtClean="0">
                <a:solidFill>
                  <a:schemeClr val="accent2"/>
                </a:solidFill>
              </a:rPr>
              <a:t>2. </a:t>
            </a:r>
            <a:r>
              <a:rPr lang="en-US" sz="2400" dirty="0" smtClean="0">
                <a:solidFill>
                  <a:schemeClr val="accent2"/>
                </a:solidFill>
              </a:rPr>
              <a:t>Multidimensional </a:t>
            </a:r>
            <a:r>
              <a:rPr lang="en-US" sz="2400" dirty="0">
                <a:solidFill>
                  <a:schemeClr val="accent2"/>
                </a:solidFill>
              </a:rPr>
              <a:t>Analysis of Renewable Energy: </a:t>
            </a:r>
          </a:p>
          <a:p>
            <a:r>
              <a:rPr lang="en-US" sz="2400" dirty="0"/>
              <a:t>Considering the energy need on one side and the ecological balance and protection of the environment on the other, the use of environmentally friendly resources becomes important in meeting the increasing energy need in the long term. This approach brings to the agenda the provision of energy with the understanding of sustainable development. </a:t>
            </a:r>
          </a:p>
          <a:p>
            <a:r>
              <a:rPr lang="en-US" sz="2400" dirty="0"/>
              <a:t>The development of sustainable energy policies is one of the fundamental dimensions of sustainable development. The definition of the concept was accepted at the World Summit held in Rio in 1992 and was explained in the Rio Declaration as “the development that takes place today should not pose a threat to the needs of today and our future”. </a:t>
            </a:r>
            <a:endParaRPr lang="tr-TR" sz="2400" dirty="0"/>
          </a:p>
        </p:txBody>
      </p:sp>
    </p:spTree>
    <p:extLst>
      <p:ext uri="{BB962C8B-B14F-4D97-AF65-F5344CB8AC3E}">
        <p14:creationId xmlns:p14="http://schemas.microsoft.com/office/powerpoint/2010/main" val="1129576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52265" y="1043795"/>
            <a:ext cx="10078068" cy="5814205"/>
          </a:xfrm>
        </p:spPr>
        <p:txBody>
          <a:bodyPr>
            <a:normAutofit/>
          </a:bodyPr>
          <a:lstStyle/>
          <a:p>
            <a:pPr algn="just"/>
            <a:r>
              <a:rPr lang="tr-TR" dirty="0" smtClean="0">
                <a:solidFill>
                  <a:schemeClr val="accent2"/>
                </a:solidFill>
              </a:rPr>
              <a:t>3. New </a:t>
            </a:r>
            <a:r>
              <a:rPr lang="tr-TR" dirty="0" err="1">
                <a:solidFill>
                  <a:schemeClr val="accent2"/>
                </a:solidFill>
              </a:rPr>
              <a:t>Sustainable</a:t>
            </a:r>
            <a:r>
              <a:rPr lang="tr-TR" dirty="0">
                <a:solidFill>
                  <a:schemeClr val="accent2"/>
                </a:solidFill>
              </a:rPr>
              <a:t> Business </a:t>
            </a:r>
            <a:r>
              <a:rPr lang="tr-TR" dirty="0" err="1">
                <a:solidFill>
                  <a:schemeClr val="accent2"/>
                </a:solidFill>
              </a:rPr>
              <a:t>Models</a:t>
            </a:r>
            <a:r>
              <a:rPr lang="tr-TR" dirty="0">
                <a:solidFill>
                  <a:schemeClr val="accent2"/>
                </a:solidFill>
              </a:rPr>
              <a:t> </a:t>
            </a:r>
          </a:p>
          <a:p>
            <a:pPr algn="just">
              <a:buFont typeface="Arial" panose="020B0604020202020204" pitchFamily="34" charset="0"/>
              <a:buChar char="•"/>
            </a:pPr>
            <a:r>
              <a:rPr lang="en-US" dirty="0"/>
              <a:t>The concept of sustainable development with economic, social, and environmental dimensions; has sensitivities such as the continuation of the competitive understanding of the economic system, increasing welfare, and meeting consumer demands. </a:t>
            </a:r>
            <a:endParaRPr lang="tr-TR" dirty="0" smtClean="0"/>
          </a:p>
          <a:p>
            <a:pPr algn="just">
              <a:buFont typeface="Arial" panose="020B0604020202020204" pitchFamily="34" charset="0"/>
              <a:buChar char="•"/>
            </a:pPr>
            <a:r>
              <a:rPr lang="en-US" dirty="0" smtClean="0"/>
              <a:t>In </a:t>
            </a:r>
            <a:r>
              <a:rPr lang="en-US" dirty="0"/>
              <a:t>a global sense, the issue of sustainability was first addressed with economic growth and development in the United Nations Conference on Human Environment in 1972 in Stockholm (“Declaration of the United Nations Conference on the Human Environment”, 1972). In the study titled “Limits of Economic Growth” published in the same year, two different necessary components </a:t>
            </a:r>
            <a:r>
              <a:rPr lang="en-US" dirty="0" smtClean="0"/>
              <a:t>were </a:t>
            </a:r>
            <a:r>
              <a:rPr lang="en-US" dirty="0"/>
              <a:t>identified as physical and social needs. </a:t>
            </a:r>
          </a:p>
          <a:p>
            <a:pPr algn="just">
              <a:buFont typeface="Arial" panose="020B0604020202020204" pitchFamily="34" charset="0"/>
              <a:buChar char="•"/>
            </a:pPr>
            <a:r>
              <a:rPr lang="tr-TR" dirty="0" smtClean="0"/>
              <a:t>As </a:t>
            </a:r>
            <a:r>
              <a:rPr lang="tr-TR" dirty="0" err="1" smtClean="0"/>
              <a:t>long</a:t>
            </a:r>
            <a:r>
              <a:rPr lang="tr-TR" dirty="0" smtClean="0"/>
              <a:t> as </a:t>
            </a:r>
            <a:r>
              <a:rPr lang="tr-TR" dirty="0" err="1" smtClean="0"/>
              <a:t>we</a:t>
            </a:r>
            <a:r>
              <a:rPr lang="tr-TR" dirty="0" smtClean="0"/>
              <a:t> </a:t>
            </a:r>
            <a:r>
              <a:rPr lang="tr-TR" dirty="0" err="1" smtClean="0"/>
              <a:t>have</a:t>
            </a:r>
            <a:r>
              <a:rPr lang="tr-TR" dirty="0" smtClean="0"/>
              <a:t> </a:t>
            </a:r>
            <a:r>
              <a:rPr lang="tr-TR" dirty="0" err="1" smtClean="0"/>
              <a:t>environmental</a:t>
            </a:r>
            <a:r>
              <a:rPr lang="tr-TR" dirty="0" smtClean="0"/>
              <a:t> </a:t>
            </a:r>
            <a:r>
              <a:rPr lang="tr-TR" dirty="0" err="1" smtClean="0"/>
              <a:t>security</a:t>
            </a:r>
            <a:r>
              <a:rPr lang="tr-TR" dirty="0" smtClean="0"/>
              <a:t> </a:t>
            </a:r>
            <a:r>
              <a:rPr lang="tr-TR" dirty="0" err="1" smtClean="0"/>
              <a:t>issues</a:t>
            </a:r>
            <a:r>
              <a:rPr lang="tr-TR" dirty="0" smtClean="0"/>
              <a:t>, </a:t>
            </a:r>
            <a:r>
              <a:rPr lang="tr-TR" dirty="0" err="1" smtClean="0"/>
              <a:t>we</a:t>
            </a:r>
            <a:r>
              <a:rPr lang="tr-TR" dirty="0" smtClean="0"/>
              <a:t> </a:t>
            </a:r>
            <a:r>
              <a:rPr lang="tr-TR" dirty="0" err="1" smtClean="0"/>
              <a:t>will</a:t>
            </a:r>
            <a:r>
              <a:rPr lang="tr-TR" dirty="0" smtClean="0"/>
              <a:t> </a:t>
            </a:r>
            <a:r>
              <a:rPr lang="tr-TR" dirty="0" err="1" smtClean="0"/>
              <a:t>have</a:t>
            </a:r>
            <a:r>
              <a:rPr lang="tr-TR" dirty="0" smtClean="0"/>
              <a:t> </a:t>
            </a:r>
            <a:r>
              <a:rPr lang="tr-TR" dirty="0" err="1" smtClean="0"/>
              <a:t>more</a:t>
            </a:r>
            <a:r>
              <a:rPr lang="tr-TR" dirty="0" smtClean="0"/>
              <a:t> </a:t>
            </a:r>
            <a:r>
              <a:rPr lang="tr-TR" dirty="0" err="1" smtClean="0"/>
              <a:t>and</a:t>
            </a:r>
            <a:r>
              <a:rPr lang="tr-TR" dirty="0" smtClean="0"/>
              <a:t> </a:t>
            </a:r>
            <a:r>
              <a:rPr lang="tr-TR" dirty="0" err="1" smtClean="0"/>
              <a:t>more</a:t>
            </a:r>
            <a:r>
              <a:rPr lang="tr-TR" dirty="0" smtClean="0"/>
              <a:t> </a:t>
            </a:r>
            <a:r>
              <a:rPr lang="tr-TR" dirty="0" err="1" smtClean="0"/>
              <a:t>green</a:t>
            </a:r>
            <a:r>
              <a:rPr lang="tr-TR" dirty="0" smtClean="0"/>
              <a:t> </a:t>
            </a:r>
            <a:r>
              <a:rPr lang="tr-TR" dirty="0" err="1" smtClean="0"/>
              <a:t>jobs</a:t>
            </a:r>
            <a:r>
              <a:rPr lang="tr-TR" dirty="0" smtClean="0"/>
              <a:t>/</a:t>
            </a:r>
            <a:r>
              <a:rPr lang="tr-TR" dirty="0" err="1" smtClean="0"/>
              <a:t>new</a:t>
            </a:r>
            <a:r>
              <a:rPr lang="tr-TR" dirty="0" smtClean="0"/>
              <a:t> </a:t>
            </a:r>
            <a:r>
              <a:rPr lang="tr-TR" dirty="0" err="1" smtClean="0"/>
              <a:t>business</a:t>
            </a:r>
            <a:r>
              <a:rPr lang="tr-TR" dirty="0" smtClean="0"/>
              <a:t> </a:t>
            </a:r>
            <a:r>
              <a:rPr lang="tr-TR" dirty="0" err="1" smtClean="0"/>
              <a:t>models</a:t>
            </a:r>
            <a:r>
              <a:rPr lang="tr-TR" dirty="0" smtClean="0"/>
              <a:t>.</a:t>
            </a:r>
          </a:p>
        </p:txBody>
      </p:sp>
    </p:spTree>
    <p:extLst>
      <p:ext uri="{BB962C8B-B14F-4D97-AF65-F5344CB8AC3E}">
        <p14:creationId xmlns:p14="http://schemas.microsoft.com/office/powerpoint/2010/main" val="649499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322576" y="302759"/>
            <a:ext cx="5897880" cy="830997"/>
          </a:xfrm>
          <a:prstGeom prst="rect">
            <a:avLst/>
          </a:prstGeom>
          <a:noFill/>
        </p:spPr>
        <p:txBody>
          <a:bodyPr wrap="square" rtlCol="0">
            <a:spAutoFit/>
          </a:bodyPr>
          <a:lstStyle/>
          <a:p>
            <a:pPr algn="ctr"/>
            <a:r>
              <a:rPr lang="tr-TR" sz="2400" b="1" dirty="0" smtClean="0">
                <a:solidFill>
                  <a:schemeClr val="accent3"/>
                </a:solidFill>
              </a:rPr>
              <a:t>FIVE PIONEERING ENVIRONMENT-FRIENDLY UNIVERSITIES</a:t>
            </a:r>
            <a:endParaRPr lang="tr-TR" sz="2400" b="1" dirty="0">
              <a:solidFill>
                <a:schemeClr val="accent3"/>
              </a:solidFill>
            </a:endParaRPr>
          </a:p>
        </p:txBody>
      </p:sp>
      <p:sp>
        <p:nvSpPr>
          <p:cNvPr id="2" name="Metin kutusu 1"/>
          <p:cNvSpPr txBox="1"/>
          <p:nvPr/>
        </p:nvSpPr>
        <p:spPr>
          <a:xfrm>
            <a:off x="2886075" y="1975448"/>
            <a:ext cx="7254815" cy="4154984"/>
          </a:xfrm>
          <a:prstGeom prst="rect">
            <a:avLst/>
          </a:prstGeom>
          <a:noFill/>
        </p:spPr>
        <p:txBody>
          <a:bodyPr wrap="square" rtlCol="0">
            <a:spAutoFit/>
          </a:bodyPr>
          <a:lstStyle/>
          <a:p>
            <a:pPr marL="342900" indent="-342900">
              <a:buFont typeface="+mj-lt"/>
              <a:buAutoNum type="arabicPeriod"/>
            </a:pPr>
            <a:r>
              <a:rPr lang="tr-TR" sz="2400" dirty="0" err="1" smtClean="0"/>
              <a:t>Wagenıngen</a:t>
            </a:r>
            <a:r>
              <a:rPr lang="tr-TR" sz="2400" dirty="0" smtClean="0"/>
              <a:t> </a:t>
            </a:r>
            <a:r>
              <a:rPr lang="tr-TR" sz="2400" dirty="0" err="1" smtClean="0"/>
              <a:t>Unıversıty</a:t>
            </a:r>
            <a:r>
              <a:rPr lang="tr-TR" sz="2400" dirty="0" smtClean="0"/>
              <a:t> IN GERMANY</a:t>
            </a:r>
          </a:p>
          <a:p>
            <a:pPr marL="342900" indent="-342900">
              <a:buFont typeface="+mj-lt"/>
              <a:buAutoNum type="arabicPeriod"/>
            </a:pPr>
            <a:r>
              <a:rPr lang="tr-TR" sz="2400" dirty="0" err="1"/>
              <a:t>Algebra</a:t>
            </a:r>
            <a:r>
              <a:rPr lang="tr-TR" sz="2400" dirty="0"/>
              <a:t> </a:t>
            </a:r>
            <a:r>
              <a:rPr lang="tr-TR" sz="2400" dirty="0" err="1" smtClean="0"/>
              <a:t>University</a:t>
            </a:r>
            <a:r>
              <a:rPr lang="tr-TR" sz="2400" dirty="0" smtClean="0"/>
              <a:t> in CROATIA</a:t>
            </a:r>
          </a:p>
          <a:p>
            <a:pPr marL="342900" indent="-342900">
              <a:buFont typeface="+mj-lt"/>
              <a:buAutoNum type="arabicPeriod"/>
            </a:pPr>
            <a:r>
              <a:rPr lang="tr-TR" sz="2400" dirty="0" smtClean="0"/>
              <a:t>Aarhus </a:t>
            </a:r>
            <a:r>
              <a:rPr lang="tr-TR" sz="2400" dirty="0" err="1" smtClean="0"/>
              <a:t>University</a:t>
            </a:r>
            <a:r>
              <a:rPr lang="tr-TR" sz="2400" dirty="0" smtClean="0"/>
              <a:t> in DENMARK</a:t>
            </a:r>
          </a:p>
          <a:p>
            <a:pPr marL="342900" indent="-342900">
              <a:buFont typeface="+mj-lt"/>
              <a:buAutoNum type="arabicPeriod"/>
            </a:pPr>
            <a:r>
              <a:rPr lang="tr-TR" sz="2400" dirty="0" smtClean="0"/>
              <a:t>Tallinn </a:t>
            </a:r>
            <a:r>
              <a:rPr lang="tr-TR" sz="2400" dirty="0" err="1" smtClean="0"/>
              <a:t>University</a:t>
            </a:r>
            <a:r>
              <a:rPr lang="tr-TR" sz="2400" dirty="0" smtClean="0"/>
              <a:t> of </a:t>
            </a:r>
            <a:r>
              <a:rPr lang="tr-TR" sz="2400" dirty="0" err="1" smtClean="0"/>
              <a:t>Technology</a:t>
            </a:r>
            <a:r>
              <a:rPr lang="tr-TR" sz="2400" dirty="0" smtClean="0"/>
              <a:t>- ESTONIA</a:t>
            </a:r>
          </a:p>
          <a:p>
            <a:pPr marL="342900" indent="-342900">
              <a:buFont typeface="+mj-lt"/>
              <a:buAutoNum type="arabicPeriod"/>
            </a:pPr>
            <a:r>
              <a:rPr lang="en-US" sz="2400" dirty="0" smtClean="0"/>
              <a:t>EHL Hospitality Business &amp; Hotel Management School</a:t>
            </a:r>
            <a:r>
              <a:rPr lang="tr-TR" sz="2400" dirty="0" smtClean="0"/>
              <a:t>- </a:t>
            </a:r>
            <a:r>
              <a:rPr lang="en-US" sz="2400" dirty="0" smtClean="0"/>
              <a:t>Switzerland</a:t>
            </a:r>
            <a:endParaRPr lang="tr-TR" sz="2400" dirty="0" smtClean="0"/>
          </a:p>
          <a:p>
            <a:pPr marL="342900" indent="-342900">
              <a:buFont typeface="+mj-lt"/>
              <a:buAutoNum type="arabicPeriod"/>
            </a:pPr>
            <a:endParaRPr lang="tr-TR" sz="2400" dirty="0" smtClean="0"/>
          </a:p>
          <a:p>
            <a:pPr marL="342900" indent="-342900">
              <a:buFont typeface="+mj-lt"/>
              <a:buAutoNum type="arabicPeriod"/>
            </a:pPr>
            <a:endParaRPr lang="tr-TR" sz="2400" dirty="0" smtClean="0"/>
          </a:p>
          <a:p>
            <a:pPr marL="342900" indent="-342900">
              <a:buFont typeface="+mj-lt"/>
              <a:buAutoNum type="arabicPeriod"/>
            </a:pPr>
            <a:endParaRPr lang="tr-TR" sz="2400" dirty="0" smtClean="0"/>
          </a:p>
          <a:p>
            <a:pPr marL="342900" indent="-342900">
              <a:buFont typeface="+mj-lt"/>
              <a:buAutoNum type="arabicPeriod"/>
            </a:pPr>
            <a:endParaRPr lang="tr-TR" sz="2400" dirty="0" smtClean="0"/>
          </a:p>
          <a:p>
            <a:pPr marL="342900" indent="-342900">
              <a:buFont typeface="+mj-lt"/>
              <a:buAutoNum type="arabicPeriod"/>
            </a:pPr>
            <a:endParaRPr lang="tr-TR" sz="2400" dirty="0"/>
          </a:p>
        </p:txBody>
      </p:sp>
      <p:sp>
        <p:nvSpPr>
          <p:cNvPr id="6"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101518"/>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rgbClr val="202124"/>
                </a:solidFill>
                <a:effectLst/>
                <a:latin typeface="Roboto"/>
              </a:rPr>
              <a:t/>
            </a:r>
            <a:br>
              <a:rPr kumimoji="0" lang="tr-TR" altLang="tr-TR" sz="1000" b="0" i="0" u="none" strike="noStrike" cap="none" normalizeH="0" baseline="0" smtClean="0">
                <a:ln>
                  <a:noFill/>
                </a:ln>
                <a:solidFill>
                  <a:srgbClr val="202124"/>
                </a:solidFill>
                <a:effectLst/>
                <a:latin typeface="Roboto"/>
              </a:rPr>
            </a:b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7" name="AutoShape 2" descr="data:image/png;base64,iVBORw0KGgoAAAANSUhEUgAAABAAAAAQCAYAAAAf8/9hAAAACXBIWXMAAAsSAAALEgHS3X78AAAB3ElEQVQ4jY2TPWhTURTH/+e8l7QNJg0qCJpCSdEnONTFDk5udfILs9mS6iJYpI4VnURXUcRJrFG3gm3tXLpIxaUUIVA/iLRJayQ2Nk1q7cu99zjUF/JhQv7jOff/O+fcwyERAQAQEaoVjsdOirgP93L+W5svJpeq8xVfPWD/yPkepekBWbjETl8nM0h9XtkRV72xLbmdn5hJ/xdw4OaVkC6U7oBwg6MRH0d7fGTbQDoLIYKUXa2/rO5C6SdWOHh/4/HrLQCwvZZUoZi2Dh/ysdPbRZ0dNeOQCMj2WXTiaMCUtsdUKn0dQHcNAEZCVr+DViJjYAW6/NqI34txS0eVIqEwRgfONMTbApyORDE3PIbF9dX2AKPHTyESCFbMExeGMTL9EguZVHuAxY3vmBscwtkjfS3NTQELuQzi72bwaGAQ8elEUzNQtQUiLsmf3X3eCt/n1uBMPQUy2bqSDCIuNXQgjHnJ5kzTUt47rUQY8w0AG2ZcLX/bkc2t5m5mlJdTv22Y8QZAPjGbBPHl8oePRb2yruu9BjBu8msRGrF8YjZZGb3+mA5ePee4ip9xoKOfj/UGSRuYtR/b+ldxyW/paz+fv/0EtLhGT91DF2NgubtXnu4VXk1N1vzFP99f037PUFbu4yIAAAAASUVORK5CYII="/>
          <p:cNvSpPr>
            <a:spLocks noChangeAspect="1" noChangeArrowheads="1"/>
          </p:cNvSpPr>
          <p:nvPr/>
        </p:nvSpPr>
        <p:spPr bwMode="auto">
          <a:xfrm>
            <a:off x="2809875" y="6985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095116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77" y="1143536"/>
            <a:ext cx="10149840" cy="5921498"/>
          </a:xfrm>
          <a:prstGeom prst="rect">
            <a:avLst/>
          </a:prstGeom>
        </p:spPr>
      </p:pic>
      <p:sp>
        <p:nvSpPr>
          <p:cNvPr id="5" name="Metin kutusu 4"/>
          <p:cNvSpPr txBox="1"/>
          <p:nvPr/>
        </p:nvSpPr>
        <p:spPr>
          <a:xfrm>
            <a:off x="3493008" y="137161"/>
            <a:ext cx="4788350" cy="923330"/>
          </a:xfrm>
          <a:prstGeom prst="rect">
            <a:avLst/>
          </a:prstGeom>
          <a:noFill/>
        </p:spPr>
        <p:txBody>
          <a:bodyPr wrap="square" rtlCol="0">
            <a:spAutoFit/>
          </a:bodyPr>
          <a:lstStyle/>
          <a:p>
            <a:r>
              <a:rPr lang="en-US" dirty="0" smtClean="0"/>
              <a:t>Environmentally Friendly University Models and Environmental Protection Strategies</a:t>
            </a:r>
            <a:endParaRPr lang="tr-TR" dirty="0"/>
          </a:p>
        </p:txBody>
      </p:sp>
    </p:spTree>
    <p:extLst>
      <p:ext uri="{BB962C8B-B14F-4D97-AF65-F5344CB8AC3E}">
        <p14:creationId xmlns:p14="http://schemas.microsoft.com/office/powerpoint/2010/main" val="53226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88</TotalTime>
  <Words>752</Words>
  <Application>Microsoft Office PowerPoint</Application>
  <PresentationFormat>Özel</PresentationFormat>
  <Paragraphs>61</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Duman</vt:lpstr>
      <vt:lpstr>ENVIRONMENT-FRIENDLY UNIVERSITY EXAMPLES AND SUCCESSFUL PRACTICES IN THE WORLD AND IN TURKIYE </vt:lpstr>
      <vt:lpstr>INTRODUCTION</vt:lpstr>
      <vt:lpstr>Research questions</vt:lpstr>
      <vt:lpstr>PowerPoint Sunusu</vt:lpstr>
      <vt:lpstr>The main programs opened for environmental education in the EU and their contents are as follows: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EU towards Environmental Education and Sustainable Development  </dc:title>
  <dc:creator>Nurbanu Bulgur</dc:creator>
  <cp:lastModifiedBy>Sau</cp:lastModifiedBy>
  <cp:revision>40</cp:revision>
  <dcterms:created xsi:type="dcterms:W3CDTF">2024-05-07T20:29:46Z</dcterms:created>
  <dcterms:modified xsi:type="dcterms:W3CDTF">2024-05-08T05:56:06Z</dcterms:modified>
</cp:coreProperties>
</file>