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1" r:id="rId3"/>
    <p:sldMasterId id="2147483665" r:id="rId4"/>
  </p:sldMasterIdLst>
  <p:notesMasterIdLst>
    <p:notesMasterId r:id="rId30"/>
  </p:notesMasterIdLst>
  <p:sldIdLst>
    <p:sldId id="263" r:id="rId5"/>
    <p:sldId id="643" r:id="rId6"/>
    <p:sldId id="291" r:id="rId7"/>
    <p:sldId id="258" r:id="rId8"/>
    <p:sldId id="286" r:id="rId9"/>
    <p:sldId id="293" r:id="rId10"/>
    <p:sldId id="294" r:id="rId11"/>
    <p:sldId id="295" r:id="rId12"/>
    <p:sldId id="302" r:id="rId13"/>
    <p:sldId id="629" r:id="rId14"/>
    <p:sldId id="626" r:id="rId15"/>
    <p:sldId id="639" r:id="rId16"/>
    <p:sldId id="640" r:id="rId17"/>
    <p:sldId id="641" r:id="rId18"/>
    <p:sldId id="642" r:id="rId19"/>
    <p:sldId id="617" r:id="rId20"/>
    <p:sldId id="637" r:id="rId21"/>
    <p:sldId id="635" r:id="rId22"/>
    <p:sldId id="285" r:id="rId23"/>
    <p:sldId id="638" r:id="rId24"/>
    <p:sldId id="279" r:id="rId25"/>
    <p:sldId id="264" r:id="rId26"/>
    <p:sldId id="274" r:id="rId27"/>
    <p:sldId id="289" r:id="rId28"/>
    <p:sldId id="288" r:id="rId29"/>
  </p:sldIdLst>
  <p:sldSz cx="12192000" cy="6858000"/>
  <p:notesSz cx="6797675" cy="9926638"/>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33"/>
    <a:srgbClr val="00B4C1"/>
    <a:srgbClr val="78C0C7"/>
    <a:srgbClr val="008C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36" y="60"/>
      </p:cViewPr>
      <p:guideLst>
        <p:guide orient="horz" pos="2160"/>
        <p:guide pos="5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8972F-8AF1-4F08-AEB1-5E00210350AE}" type="doc">
      <dgm:prSet loTypeId="urn:microsoft.com/office/officeart/2005/8/layout/hierarchy4" loCatId="hierarchy" qsTypeId="urn:microsoft.com/office/officeart/2005/8/quickstyle/simple4" qsCatId="simple" csTypeId="urn:microsoft.com/office/officeart/2005/8/colors/colorful3" csCatId="colorful" phldr="1"/>
      <dgm:spPr/>
      <dgm:t>
        <a:bodyPr/>
        <a:lstStyle/>
        <a:p>
          <a:endParaRPr lang="en-FJ"/>
        </a:p>
      </dgm:t>
    </dgm:pt>
    <dgm:pt modelId="{372AAACE-69E9-4B2B-B5BF-15F33F08B31B}">
      <dgm:prSet phldrT="[Text]"/>
      <dgm:spPr/>
      <dgm:t>
        <a:bodyPr/>
        <a:lstStyle/>
        <a:p>
          <a:r>
            <a:rPr lang="en-US" b="1" dirty="0"/>
            <a:t>Dean</a:t>
          </a:r>
          <a:endParaRPr lang="en-FJ" b="1" dirty="0"/>
        </a:p>
      </dgm:t>
    </dgm:pt>
    <dgm:pt modelId="{355AEE32-2D66-4B3A-9612-482FC83357C1}" type="parTrans" cxnId="{9994EF71-DEE6-4A77-A231-8D93551300DF}">
      <dgm:prSet/>
      <dgm:spPr/>
      <dgm:t>
        <a:bodyPr/>
        <a:lstStyle/>
        <a:p>
          <a:endParaRPr lang="en-FJ" b="1"/>
        </a:p>
      </dgm:t>
    </dgm:pt>
    <dgm:pt modelId="{663DBC3C-F5E3-40A4-9BE9-49EFE75E3398}" type="sibTrans" cxnId="{9994EF71-DEE6-4A77-A231-8D93551300DF}">
      <dgm:prSet/>
      <dgm:spPr/>
      <dgm:t>
        <a:bodyPr/>
        <a:lstStyle/>
        <a:p>
          <a:endParaRPr lang="en-FJ" b="1"/>
        </a:p>
      </dgm:t>
    </dgm:pt>
    <dgm:pt modelId="{E55E8BC8-E3A0-4C08-8797-D3BDCAD78A21}">
      <dgm:prSet phldrT="[Text]"/>
      <dgm:spPr/>
      <dgm:t>
        <a:bodyPr/>
        <a:lstStyle/>
        <a:p>
          <a:r>
            <a:rPr lang="en-US" b="1" dirty="0"/>
            <a:t>Associate Dean Learning &amp; Teaching </a:t>
          </a:r>
          <a:endParaRPr lang="en-FJ" b="1" dirty="0"/>
        </a:p>
      </dgm:t>
    </dgm:pt>
    <dgm:pt modelId="{E9DAE808-A114-4B70-A357-0C2BC8DEEEE3}" type="parTrans" cxnId="{F3D03713-7D8F-4394-8A0C-0A9D73E658E9}">
      <dgm:prSet/>
      <dgm:spPr/>
      <dgm:t>
        <a:bodyPr/>
        <a:lstStyle/>
        <a:p>
          <a:endParaRPr lang="en-FJ" b="1"/>
        </a:p>
      </dgm:t>
    </dgm:pt>
    <dgm:pt modelId="{1D967BC2-1057-45C9-8CBD-2759F72E8E3B}" type="sibTrans" cxnId="{F3D03713-7D8F-4394-8A0C-0A9D73E658E9}">
      <dgm:prSet/>
      <dgm:spPr/>
      <dgm:t>
        <a:bodyPr/>
        <a:lstStyle/>
        <a:p>
          <a:endParaRPr lang="en-FJ" b="1"/>
        </a:p>
      </dgm:t>
    </dgm:pt>
    <dgm:pt modelId="{4EB6E035-11F6-40AA-95AC-0D3595359942}">
      <dgm:prSet phldrT="[Text]"/>
      <dgm:spPr/>
      <dgm:t>
        <a:bodyPr/>
        <a:lstStyle/>
        <a:p>
          <a:r>
            <a:rPr lang="en-US" b="1" dirty="0"/>
            <a:t>School of Health Sciences (Head)</a:t>
          </a:r>
          <a:endParaRPr lang="en-FJ" b="1" dirty="0"/>
        </a:p>
      </dgm:t>
    </dgm:pt>
    <dgm:pt modelId="{5286797A-A8EA-4446-9681-282918AEA451}" type="parTrans" cxnId="{65F56B69-574C-45E0-9B21-DF128470ED50}">
      <dgm:prSet/>
      <dgm:spPr/>
      <dgm:t>
        <a:bodyPr/>
        <a:lstStyle/>
        <a:p>
          <a:endParaRPr lang="en-FJ" b="1"/>
        </a:p>
      </dgm:t>
    </dgm:pt>
    <dgm:pt modelId="{A6105CA6-B054-436E-BDA4-3B62946EEE7E}" type="sibTrans" cxnId="{65F56B69-574C-45E0-9B21-DF128470ED50}">
      <dgm:prSet/>
      <dgm:spPr/>
      <dgm:t>
        <a:bodyPr/>
        <a:lstStyle/>
        <a:p>
          <a:endParaRPr lang="en-FJ" b="1"/>
        </a:p>
      </dgm:t>
    </dgm:pt>
    <dgm:pt modelId="{5824AE1D-5011-4246-B976-850E134CEEF1}">
      <dgm:prSet phldrT="[Text]"/>
      <dgm:spPr/>
      <dgm:t>
        <a:bodyPr/>
        <a:lstStyle/>
        <a:p>
          <a:r>
            <a:rPr lang="en-US" b="1" dirty="0"/>
            <a:t>School of Medical Sciences (Head)</a:t>
          </a:r>
          <a:endParaRPr lang="en-FJ" b="1" dirty="0"/>
        </a:p>
      </dgm:t>
    </dgm:pt>
    <dgm:pt modelId="{D6A1D757-A15F-4FB0-8877-DD731EAF19A3}" type="parTrans" cxnId="{65EF64A4-5EBB-482B-8F02-119CCE196A0C}">
      <dgm:prSet/>
      <dgm:spPr/>
      <dgm:t>
        <a:bodyPr/>
        <a:lstStyle/>
        <a:p>
          <a:endParaRPr lang="en-FJ" b="1"/>
        </a:p>
      </dgm:t>
    </dgm:pt>
    <dgm:pt modelId="{E76A4093-A369-4807-BB9C-25E9A6183940}" type="sibTrans" cxnId="{65EF64A4-5EBB-482B-8F02-119CCE196A0C}">
      <dgm:prSet/>
      <dgm:spPr/>
      <dgm:t>
        <a:bodyPr/>
        <a:lstStyle/>
        <a:p>
          <a:endParaRPr lang="en-FJ" b="1"/>
        </a:p>
      </dgm:t>
    </dgm:pt>
    <dgm:pt modelId="{91E8A6CB-B677-4902-A7E0-CFE18360724D}">
      <dgm:prSet phldrT="[Text]"/>
      <dgm:spPr/>
      <dgm:t>
        <a:bodyPr/>
        <a:lstStyle/>
        <a:p>
          <a:r>
            <a:rPr lang="en-US" b="1" dirty="0"/>
            <a:t>Associate Dean Research </a:t>
          </a:r>
          <a:endParaRPr lang="en-FJ" b="1" dirty="0"/>
        </a:p>
      </dgm:t>
    </dgm:pt>
    <dgm:pt modelId="{B2C5F674-7588-4937-9D55-375B91ED269F}" type="parTrans" cxnId="{3413BA16-0D44-4D5A-9EE3-8540825A30D0}">
      <dgm:prSet/>
      <dgm:spPr/>
      <dgm:t>
        <a:bodyPr/>
        <a:lstStyle/>
        <a:p>
          <a:endParaRPr lang="en-FJ" b="1"/>
        </a:p>
      </dgm:t>
    </dgm:pt>
    <dgm:pt modelId="{7A1433D6-8D0D-4C09-AD67-A3DCCA4BB590}" type="sibTrans" cxnId="{3413BA16-0D44-4D5A-9EE3-8540825A30D0}">
      <dgm:prSet/>
      <dgm:spPr/>
      <dgm:t>
        <a:bodyPr/>
        <a:lstStyle/>
        <a:p>
          <a:endParaRPr lang="en-FJ" b="1"/>
        </a:p>
      </dgm:t>
    </dgm:pt>
    <dgm:pt modelId="{4BB1D8DB-67E5-4E0D-9F18-6FAD0CC81854}">
      <dgm:prSet phldrT="[Text]"/>
      <dgm:spPr/>
      <dgm:t>
        <a:bodyPr/>
        <a:lstStyle/>
        <a:p>
          <a:r>
            <a:rPr lang="en-US" b="1" dirty="0"/>
            <a:t>School of Public Health &amp; Primary Care (Head) </a:t>
          </a:r>
          <a:endParaRPr lang="en-FJ" b="1" dirty="0"/>
        </a:p>
      </dgm:t>
    </dgm:pt>
    <dgm:pt modelId="{6202ADB1-773C-4AFC-A4F8-B172E7087E85}" type="parTrans" cxnId="{0961E138-C7B6-4332-A952-5D2EF49108E1}">
      <dgm:prSet/>
      <dgm:spPr/>
      <dgm:t>
        <a:bodyPr/>
        <a:lstStyle/>
        <a:p>
          <a:endParaRPr lang="en-FJ" b="1"/>
        </a:p>
      </dgm:t>
    </dgm:pt>
    <dgm:pt modelId="{49C4324F-4F77-4DBF-86CA-E1EB740C1DD3}" type="sibTrans" cxnId="{0961E138-C7B6-4332-A952-5D2EF49108E1}">
      <dgm:prSet/>
      <dgm:spPr/>
      <dgm:t>
        <a:bodyPr/>
        <a:lstStyle/>
        <a:p>
          <a:endParaRPr lang="en-FJ" b="1"/>
        </a:p>
      </dgm:t>
    </dgm:pt>
    <dgm:pt modelId="{CF8B030B-D99C-4955-B874-72A98B2355F2}">
      <dgm:prSet/>
      <dgm:spPr/>
      <dgm:t>
        <a:bodyPr/>
        <a:lstStyle/>
        <a:p>
          <a:r>
            <a:rPr lang="en-US" b="1" dirty="0"/>
            <a:t>School of Dentistry &amp; Oral Health (Head)</a:t>
          </a:r>
          <a:endParaRPr lang="en-FJ" b="1" dirty="0"/>
        </a:p>
      </dgm:t>
    </dgm:pt>
    <dgm:pt modelId="{87106D24-64CF-4FCB-A99B-E78FE72007A8}" type="parTrans" cxnId="{6C0F3254-0B75-42CB-855E-27F2DA9B4134}">
      <dgm:prSet/>
      <dgm:spPr/>
      <dgm:t>
        <a:bodyPr/>
        <a:lstStyle/>
        <a:p>
          <a:endParaRPr lang="en-FJ" b="1"/>
        </a:p>
      </dgm:t>
    </dgm:pt>
    <dgm:pt modelId="{945CE92B-85B6-4B76-9A12-7B5C2C3BE403}" type="sibTrans" cxnId="{6C0F3254-0B75-42CB-855E-27F2DA9B4134}">
      <dgm:prSet/>
      <dgm:spPr/>
      <dgm:t>
        <a:bodyPr/>
        <a:lstStyle/>
        <a:p>
          <a:endParaRPr lang="en-FJ" b="1"/>
        </a:p>
      </dgm:t>
    </dgm:pt>
    <dgm:pt modelId="{5BC7C984-98CC-4A90-81C7-CEEA94B5CAE2}">
      <dgm:prSet/>
      <dgm:spPr/>
      <dgm:t>
        <a:bodyPr/>
        <a:lstStyle/>
        <a:p>
          <a:r>
            <a:rPr lang="en-US" b="1" dirty="0"/>
            <a:t>School of Nursing (Head)</a:t>
          </a:r>
          <a:endParaRPr lang="en-FJ" b="1" dirty="0"/>
        </a:p>
      </dgm:t>
    </dgm:pt>
    <dgm:pt modelId="{2B09A984-33E6-45E3-9FB7-89D4D23DBDF6}" type="parTrans" cxnId="{871AEA54-8BD5-4343-BEAD-3D4EF294CAD0}">
      <dgm:prSet/>
      <dgm:spPr/>
      <dgm:t>
        <a:bodyPr/>
        <a:lstStyle/>
        <a:p>
          <a:endParaRPr lang="en-FJ" b="1"/>
        </a:p>
      </dgm:t>
    </dgm:pt>
    <dgm:pt modelId="{8BD23E9D-316C-4D54-9222-06FFCA3A100C}" type="sibTrans" cxnId="{871AEA54-8BD5-4343-BEAD-3D4EF294CAD0}">
      <dgm:prSet/>
      <dgm:spPr/>
      <dgm:t>
        <a:bodyPr/>
        <a:lstStyle/>
        <a:p>
          <a:endParaRPr lang="en-FJ" b="1"/>
        </a:p>
      </dgm:t>
    </dgm:pt>
    <dgm:pt modelId="{7B93CAD9-1A3E-4CD6-A16C-DA0F806FC46D}">
      <dgm:prSet/>
      <dgm:spPr/>
      <dgm:t>
        <a:bodyPr/>
        <a:lstStyle/>
        <a:p>
          <a:r>
            <a:rPr lang="en-US" b="1" dirty="0"/>
            <a:t>FIPHR</a:t>
          </a:r>
          <a:endParaRPr lang="en-FJ" b="1" dirty="0"/>
        </a:p>
      </dgm:t>
    </dgm:pt>
    <dgm:pt modelId="{16CA5DA4-B31D-49C0-8955-BB911E26DAEF}" type="parTrans" cxnId="{63D7459B-E88C-4F0D-8632-3168B94EC75A}">
      <dgm:prSet/>
      <dgm:spPr/>
      <dgm:t>
        <a:bodyPr/>
        <a:lstStyle/>
        <a:p>
          <a:endParaRPr lang="en-FJ"/>
        </a:p>
      </dgm:t>
    </dgm:pt>
    <dgm:pt modelId="{1F14A953-351A-42DA-A59B-B5C43BE9983B}" type="sibTrans" cxnId="{63D7459B-E88C-4F0D-8632-3168B94EC75A}">
      <dgm:prSet/>
      <dgm:spPr/>
      <dgm:t>
        <a:bodyPr/>
        <a:lstStyle/>
        <a:p>
          <a:endParaRPr lang="en-FJ"/>
        </a:p>
      </dgm:t>
    </dgm:pt>
    <dgm:pt modelId="{981611DD-B001-4524-9048-EE4355E83BAB}" type="pres">
      <dgm:prSet presAssocID="{32B8972F-8AF1-4F08-AEB1-5E00210350AE}" presName="Name0" presStyleCnt="0">
        <dgm:presLayoutVars>
          <dgm:chPref val="1"/>
          <dgm:dir/>
          <dgm:animOne val="branch"/>
          <dgm:animLvl val="lvl"/>
          <dgm:resizeHandles/>
        </dgm:presLayoutVars>
      </dgm:prSet>
      <dgm:spPr/>
      <dgm:t>
        <a:bodyPr/>
        <a:lstStyle/>
        <a:p>
          <a:endParaRPr lang="tr-TR"/>
        </a:p>
      </dgm:t>
    </dgm:pt>
    <dgm:pt modelId="{C3EF4157-33D5-4190-B54C-C57F480B234E}" type="pres">
      <dgm:prSet presAssocID="{372AAACE-69E9-4B2B-B5BF-15F33F08B31B}" presName="vertOne" presStyleCnt="0"/>
      <dgm:spPr/>
    </dgm:pt>
    <dgm:pt modelId="{3E757992-9FCF-410A-BCA7-F6229B64AC16}" type="pres">
      <dgm:prSet presAssocID="{372AAACE-69E9-4B2B-B5BF-15F33F08B31B}" presName="txOne" presStyleLbl="node0" presStyleIdx="0" presStyleCnt="1">
        <dgm:presLayoutVars>
          <dgm:chPref val="3"/>
        </dgm:presLayoutVars>
      </dgm:prSet>
      <dgm:spPr/>
      <dgm:t>
        <a:bodyPr/>
        <a:lstStyle/>
        <a:p>
          <a:endParaRPr lang="tr-TR"/>
        </a:p>
      </dgm:t>
    </dgm:pt>
    <dgm:pt modelId="{5442FE13-681A-4286-8485-9552DFE57E5D}" type="pres">
      <dgm:prSet presAssocID="{372AAACE-69E9-4B2B-B5BF-15F33F08B31B}" presName="parTransOne" presStyleCnt="0"/>
      <dgm:spPr/>
    </dgm:pt>
    <dgm:pt modelId="{86C2049B-426A-45AB-B619-04EE6CD1A119}" type="pres">
      <dgm:prSet presAssocID="{372AAACE-69E9-4B2B-B5BF-15F33F08B31B}" presName="horzOne" presStyleCnt="0"/>
      <dgm:spPr/>
    </dgm:pt>
    <dgm:pt modelId="{29C8CC33-7060-490D-AD08-64F3FE4472FD}" type="pres">
      <dgm:prSet presAssocID="{E55E8BC8-E3A0-4C08-8797-D3BDCAD78A21}" presName="vertTwo" presStyleCnt="0"/>
      <dgm:spPr/>
    </dgm:pt>
    <dgm:pt modelId="{DFFF862B-4B45-4998-A559-DFCBCF694786}" type="pres">
      <dgm:prSet presAssocID="{E55E8BC8-E3A0-4C08-8797-D3BDCAD78A21}" presName="txTwo" presStyleLbl="node2" presStyleIdx="0" presStyleCnt="2" custScaleX="183378">
        <dgm:presLayoutVars>
          <dgm:chPref val="3"/>
        </dgm:presLayoutVars>
      </dgm:prSet>
      <dgm:spPr/>
      <dgm:t>
        <a:bodyPr/>
        <a:lstStyle/>
        <a:p>
          <a:endParaRPr lang="tr-TR"/>
        </a:p>
      </dgm:t>
    </dgm:pt>
    <dgm:pt modelId="{419263C1-17A2-419F-99B8-61D04A7F86DA}" type="pres">
      <dgm:prSet presAssocID="{E55E8BC8-E3A0-4C08-8797-D3BDCAD78A21}" presName="parTransTwo" presStyleCnt="0"/>
      <dgm:spPr/>
    </dgm:pt>
    <dgm:pt modelId="{8A83243D-F902-42AE-B4AA-20A573D706B0}" type="pres">
      <dgm:prSet presAssocID="{E55E8BC8-E3A0-4C08-8797-D3BDCAD78A21}" presName="horzTwo" presStyleCnt="0"/>
      <dgm:spPr/>
    </dgm:pt>
    <dgm:pt modelId="{02993139-EF81-4363-848C-278BB4EC3F73}" type="pres">
      <dgm:prSet presAssocID="{4EB6E035-11F6-40AA-95AC-0D3595359942}" presName="vertThree" presStyleCnt="0"/>
      <dgm:spPr/>
    </dgm:pt>
    <dgm:pt modelId="{08105B91-1A20-46D1-8AD6-AF017976D3C2}" type="pres">
      <dgm:prSet presAssocID="{4EB6E035-11F6-40AA-95AC-0D3595359942}" presName="txThree" presStyleLbl="node3" presStyleIdx="0" presStyleCnt="6" custLinFactNeighborX="-71684" custLinFactNeighborY="-1360">
        <dgm:presLayoutVars>
          <dgm:chPref val="3"/>
        </dgm:presLayoutVars>
      </dgm:prSet>
      <dgm:spPr/>
      <dgm:t>
        <a:bodyPr/>
        <a:lstStyle/>
        <a:p>
          <a:endParaRPr lang="tr-TR"/>
        </a:p>
      </dgm:t>
    </dgm:pt>
    <dgm:pt modelId="{EC675FE7-C3F9-41A6-A27E-FC90A61AB5D0}" type="pres">
      <dgm:prSet presAssocID="{4EB6E035-11F6-40AA-95AC-0D3595359942}" presName="horzThree" presStyleCnt="0"/>
      <dgm:spPr/>
    </dgm:pt>
    <dgm:pt modelId="{C56CB81B-9BE9-4782-8A43-7A057917EED0}" type="pres">
      <dgm:prSet presAssocID="{A6105CA6-B054-436E-BDA4-3B62946EEE7E}" presName="sibSpaceThree" presStyleCnt="0"/>
      <dgm:spPr/>
    </dgm:pt>
    <dgm:pt modelId="{7F90DFFA-9092-42D6-B64E-628B08C2F241}" type="pres">
      <dgm:prSet presAssocID="{5824AE1D-5011-4246-B976-850E134CEEF1}" presName="vertThree" presStyleCnt="0"/>
      <dgm:spPr/>
    </dgm:pt>
    <dgm:pt modelId="{096D56E5-73A2-473A-8BF2-3BAB72BADE1F}" type="pres">
      <dgm:prSet presAssocID="{5824AE1D-5011-4246-B976-850E134CEEF1}" presName="txThree" presStyleLbl="node3" presStyleIdx="1" presStyleCnt="6" custLinFactNeighborX="-41438" custLinFactNeighborY="-1360">
        <dgm:presLayoutVars>
          <dgm:chPref val="3"/>
        </dgm:presLayoutVars>
      </dgm:prSet>
      <dgm:spPr/>
      <dgm:t>
        <a:bodyPr/>
        <a:lstStyle/>
        <a:p>
          <a:endParaRPr lang="tr-TR"/>
        </a:p>
      </dgm:t>
    </dgm:pt>
    <dgm:pt modelId="{1F6C9D42-17FD-4E5F-A4AB-F0AB513289AD}" type="pres">
      <dgm:prSet presAssocID="{5824AE1D-5011-4246-B976-850E134CEEF1}" presName="horzThree" presStyleCnt="0"/>
      <dgm:spPr/>
    </dgm:pt>
    <dgm:pt modelId="{87C7DB4B-B3B8-43C3-A892-D3C7CFD40F8D}" type="pres">
      <dgm:prSet presAssocID="{1D967BC2-1057-45C9-8CBD-2759F72E8E3B}" presName="sibSpaceTwo" presStyleCnt="0"/>
      <dgm:spPr/>
    </dgm:pt>
    <dgm:pt modelId="{AFFD7AD7-732A-4D45-BAB4-7EDCAB7EFE06}" type="pres">
      <dgm:prSet presAssocID="{91E8A6CB-B677-4902-A7E0-CFE18360724D}" presName="vertTwo" presStyleCnt="0"/>
      <dgm:spPr/>
    </dgm:pt>
    <dgm:pt modelId="{9957FB41-7C92-4349-AD01-77D3D0AB9D0B}" type="pres">
      <dgm:prSet presAssocID="{91E8A6CB-B677-4902-A7E0-CFE18360724D}" presName="txTwo" presStyleLbl="node2" presStyleIdx="1" presStyleCnt="2" custScaleX="90232">
        <dgm:presLayoutVars>
          <dgm:chPref val="3"/>
        </dgm:presLayoutVars>
      </dgm:prSet>
      <dgm:spPr/>
      <dgm:t>
        <a:bodyPr/>
        <a:lstStyle/>
        <a:p>
          <a:endParaRPr lang="tr-TR"/>
        </a:p>
      </dgm:t>
    </dgm:pt>
    <dgm:pt modelId="{A9466BF3-E415-42F2-8F81-919D24123578}" type="pres">
      <dgm:prSet presAssocID="{91E8A6CB-B677-4902-A7E0-CFE18360724D}" presName="parTransTwo" presStyleCnt="0"/>
      <dgm:spPr/>
    </dgm:pt>
    <dgm:pt modelId="{5240D79F-29F1-4D4C-B506-2BD777FBDC27}" type="pres">
      <dgm:prSet presAssocID="{91E8A6CB-B677-4902-A7E0-CFE18360724D}" presName="horzTwo" presStyleCnt="0"/>
      <dgm:spPr/>
    </dgm:pt>
    <dgm:pt modelId="{9C64BF66-A2A0-43F8-ADFD-87C0824675F6}" type="pres">
      <dgm:prSet presAssocID="{4BB1D8DB-67E5-4E0D-9F18-6FAD0CC81854}" presName="vertThree" presStyleCnt="0"/>
      <dgm:spPr/>
    </dgm:pt>
    <dgm:pt modelId="{FBA350A8-CD75-4DB4-9025-0D7C1EEAE5CE}" type="pres">
      <dgm:prSet presAssocID="{4BB1D8DB-67E5-4E0D-9F18-6FAD0CC81854}" presName="txThree" presStyleLbl="node3" presStyleIdx="2" presStyleCnt="6" custLinFactX="-521" custLinFactNeighborX="-100000" custLinFactNeighborY="-1360">
        <dgm:presLayoutVars>
          <dgm:chPref val="3"/>
        </dgm:presLayoutVars>
      </dgm:prSet>
      <dgm:spPr/>
      <dgm:t>
        <a:bodyPr/>
        <a:lstStyle/>
        <a:p>
          <a:endParaRPr lang="tr-TR"/>
        </a:p>
      </dgm:t>
    </dgm:pt>
    <dgm:pt modelId="{2B07C552-8721-4F5E-A657-B7EF08A353B2}" type="pres">
      <dgm:prSet presAssocID="{4BB1D8DB-67E5-4E0D-9F18-6FAD0CC81854}" presName="horzThree" presStyleCnt="0"/>
      <dgm:spPr/>
    </dgm:pt>
    <dgm:pt modelId="{C5DFAC29-DE30-4508-8990-5D850989B2E3}" type="pres">
      <dgm:prSet presAssocID="{49C4324F-4F77-4DBF-86CA-E1EB740C1DD3}" presName="sibSpaceThree" presStyleCnt="0"/>
      <dgm:spPr/>
    </dgm:pt>
    <dgm:pt modelId="{E875D338-766D-4672-A04D-6605D7C2B323}" type="pres">
      <dgm:prSet presAssocID="{CF8B030B-D99C-4955-B874-72A98B2355F2}" presName="vertThree" presStyleCnt="0"/>
      <dgm:spPr/>
    </dgm:pt>
    <dgm:pt modelId="{0FC57A84-C1BD-4361-AE76-4BFE9AC0AD6E}" type="pres">
      <dgm:prSet presAssocID="{CF8B030B-D99C-4955-B874-72A98B2355F2}" presName="txThree" presStyleLbl="node3" presStyleIdx="3" presStyleCnt="6" custLinFactNeighborX="-62805" custLinFactNeighborY="-1360">
        <dgm:presLayoutVars>
          <dgm:chPref val="3"/>
        </dgm:presLayoutVars>
      </dgm:prSet>
      <dgm:spPr/>
      <dgm:t>
        <a:bodyPr/>
        <a:lstStyle/>
        <a:p>
          <a:endParaRPr lang="tr-TR"/>
        </a:p>
      </dgm:t>
    </dgm:pt>
    <dgm:pt modelId="{895C8A87-4DD6-4A0E-AADC-79D5D57F46C3}" type="pres">
      <dgm:prSet presAssocID="{CF8B030B-D99C-4955-B874-72A98B2355F2}" presName="horzThree" presStyleCnt="0"/>
      <dgm:spPr/>
    </dgm:pt>
    <dgm:pt modelId="{98B81C13-AEF3-44A9-9E2E-C50EC59E7504}" type="pres">
      <dgm:prSet presAssocID="{945CE92B-85B6-4B76-9A12-7B5C2C3BE403}" presName="sibSpaceThree" presStyleCnt="0"/>
      <dgm:spPr/>
    </dgm:pt>
    <dgm:pt modelId="{AF89200C-93EA-45D3-A748-583CA9ABE4E7}" type="pres">
      <dgm:prSet presAssocID="{5BC7C984-98CC-4A90-81C7-CEEA94B5CAE2}" presName="vertThree" presStyleCnt="0"/>
      <dgm:spPr/>
    </dgm:pt>
    <dgm:pt modelId="{C55750FD-8EC8-44B0-9D12-734DE7815B45}" type="pres">
      <dgm:prSet presAssocID="{5BC7C984-98CC-4A90-81C7-CEEA94B5CAE2}" presName="txThree" presStyleLbl="node3" presStyleIdx="4" presStyleCnt="6" custLinFactNeighborX="-32559" custLinFactNeighborY="-1360">
        <dgm:presLayoutVars>
          <dgm:chPref val="3"/>
        </dgm:presLayoutVars>
      </dgm:prSet>
      <dgm:spPr/>
      <dgm:t>
        <a:bodyPr/>
        <a:lstStyle/>
        <a:p>
          <a:endParaRPr lang="tr-TR"/>
        </a:p>
      </dgm:t>
    </dgm:pt>
    <dgm:pt modelId="{08141302-0E8B-47F1-A298-29553F538BA6}" type="pres">
      <dgm:prSet presAssocID="{5BC7C984-98CC-4A90-81C7-CEEA94B5CAE2}" presName="horzThree" presStyleCnt="0"/>
      <dgm:spPr/>
    </dgm:pt>
    <dgm:pt modelId="{ABD2BC90-CE98-4AB7-A757-AB684DFA33C6}" type="pres">
      <dgm:prSet presAssocID="{8BD23E9D-316C-4D54-9222-06FFCA3A100C}" presName="sibSpaceThree" presStyleCnt="0"/>
      <dgm:spPr/>
    </dgm:pt>
    <dgm:pt modelId="{764C8B53-1F98-4CBC-AC9C-70156D9305D5}" type="pres">
      <dgm:prSet presAssocID="{7B93CAD9-1A3E-4CD6-A16C-DA0F806FC46D}" presName="vertThree" presStyleCnt="0"/>
      <dgm:spPr/>
    </dgm:pt>
    <dgm:pt modelId="{1B24D12D-6F44-4116-B0B3-C3082B1DB651}" type="pres">
      <dgm:prSet presAssocID="{7B93CAD9-1A3E-4CD6-A16C-DA0F806FC46D}" presName="txThree" presStyleLbl="node3" presStyleIdx="5" presStyleCnt="6" custLinFactNeighborX="-17252">
        <dgm:presLayoutVars>
          <dgm:chPref val="3"/>
        </dgm:presLayoutVars>
      </dgm:prSet>
      <dgm:spPr/>
      <dgm:t>
        <a:bodyPr/>
        <a:lstStyle/>
        <a:p>
          <a:endParaRPr lang="tr-TR"/>
        </a:p>
      </dgm:t>
    </dgm:pt>
    <dgm:pt modelId="{FE6921D1-E29A-4D2E-AC9A-01B55A4C0F2F}" type="pres">
      <dgm:prSet presAssocID="{7B93CAD9-1A3E-4CD6-A16C-DA0F806FC46D}" presName="horzThree" presStyleCnt="0"/>
      <dgm:spPr/>
    </dgm:pt>
  </dgm:ptLst>
  <dgm:cxnLst>
    <dgm:cxn modelId="{9994EF71-DEE6-4A77-A231-8D93551300DF}" srcId="{32B8972F-8AF1-4F08-AEB1-5E00210350AE}" destId="{372AAACE-69E9-4B2B-B5BF-15F33F08B31B}" srcOrd="0" destOrd="0" parTransId="{355AEE32-2D66-4B3A-9612-482FC83357C1}" sibTransId="{663DBC3C-F5E3-40A4-9BE9-49EFE75E3398}"/>
    <dgm:cxn modelId="{ED1B401D-FC6F-4BDE-841B-1C9C1D08E1A5}" type="presOf" srcId="{4EB6E035-11F6-40AA-95AC-0D3595359942}" destId="{08105B91-1A20-46D1-8AD6-AF017976D3C2}" srcOrd="0" destOrd="0" presId="urn:microsoft.com/office/officeart/2005/8/layout/hierarchy4"/>
    <dgm:cxn modelId="{A3037787-2966-4DDA-8C7F-C025B538E6C6}" type="presOf" srcId="{5824AE1D-5011-4246-B976-850E134CEEF1}" destId="{096D56E5-73A2-473A-8BF2-3BAB72BADE1F}" srcOrd="0" destOrd="0" presId="urn:microsoft.com/office/officeart/2005/8/layout/hierarchy4"/>
    <dgm:cxn modelId="{871AEA54-8BD5-4343-BEAD-3D4EF294CAD0}" srcId="{91E8A6CB-B677-4902-A7E0-CFE18360724D}" destId="{5BC7C984-98CC-4A90-81C7-CEEA94B5CAE2}" srcOrd="2" destOrd="0" parTransId="{2B09A984-33E6-45E3-9FB7-89D4D23DBDF6}" sibTransId="{8BD23E9D-316C-4D54-9222-06FFCA3A100C}"/>
    <dgm:cxn modelId="{6CE15804-D328-4DB0-8A29-4F5376F003FA}" type="presOf" srcId="{E55E8BC8-E3A0-4C08-8797-D3BDCAD78A21}" destId="{DFFF862B-4B45-4998-A559-DFCBCF694786}" srcOrd="0" destOrd="0" presId="urn:microsoft.com/office/officeart/2005/8/layout/hierarchy4"/>
    <dgm:cxn modelId="{A65650C6-694A-451A-A5AC-66CF6977DFB2}" type="presOf" srcId="{372AAACE-69E9-4B2B-B5BF-15F33F08B31B}" destId="{3E757992-9FCF-410A-BCA7-F6229B64AC16}" srcOrd="0" destOrd="0" presId="urn:microsoft.com/office/officeart/2005/8/layout/hierarchy4"/>
    <dgm:cxn modelId="{65EF64A4-5EBB-482B-8F02-119CCE196A0C}" srcId="{E55E8BC8-E3A0-4C08-8797-D3BDCAD78A21}" destId="{5824AE1D-5011-4246-B976-850E134CEEF1}" srcOrd="1" destOrd="0" parTransId="{D6A1D757-A15F-4FB0-8877-DD731EAF19A3}" sibTransId="{E76A4093-A369-4807-BB9C-25E9A6183940}"/>
    <dgm:cxn modelId="{D322FFF3-A237-4661-BAD2-56234350A019}" type="presOf" srcId="{CF8B030B-D99C-4955-B874-72A98B2355F2}" destId="{0FC57A84-C1BD-4361-AE76-4BFE9AC0AD6E}" srcOrd="0" destOrd="0" presId="urn:microsoft.com/office/officeart/2005/8/layout/hierarchy4"/>
    <dgm:cxn modelId="{7F95EA8D-F6AE-4160-929B-8F964D9065A7}" type="presOf" srcId="{4BB1D8DB-67E5-4E0D-9F18-6FAD0CC81854}" destId="{FBA350A8-CD75-4DB4-9025-0D7C1EEAE5CE}" srcOrd="0" destOrd="0" presId="urn:microsoft.com/office/officeart/2005/8/layout/hierarchy4"/>
    <dgm:cxn modelId="{9E6240B1-D26A-4FCF-A62C-43FBA8869188}" type="presOf" srcId="{5BC7C984-98CC-4A90-81C7-CEEA94B5CAE2}" destId="{C55750FD-8EC8-44B0-9D12-734DE7815B45}" srcOrd="0" destOrd="0" presId="urn:microsoft.com/office/officeart/2005/8/layout/hierarchy4"/>
    <dgm:cxn modelId="{63D7459B-E88C-4F0D-8632-3168B94EC75A}" srcId="{91E8A6CB-B677-4902-A7E0-CFE18360724D}" destId="{7B93CAD9-1A3E-4CD6-A16C-DA0F806FC46D}" srcOrd="3" destOrd="0" parTransId="{16CA5DA4-B31D-49C0-8955-BB911E26DAEF}" sibTransId="{1F14A953-351A-42DA-A59B-B5C43BE9983B}"/>
    <dgm:cxn modelId="{0961E138-C7B6-4332-A952-5D2EF49108E1}" srcId="{91E8A6CB-B677-4902-A7E0-CFE18360724D}" destId="{4BB1D8DB-67E5-4E0D-9F18-6FAD0CC81854}" srcOrd="0" destOrd="0" parTransId="{6202ADB1-773C-4AFC-A4F8-B172E7087E85}" sibTransId="{49C4324F-4F77-4DBF-86CA-E1EB740C1DD3}"/>
    <dgm:cxn modelId="{6C0F3254-0B75-42CB-855E-27F2DA9B4134}" srcId="{91E8A6CB-B677-4902-A7E0-CFE18360724D}" destId="{CF8B030B-D99C-4955-B874-72A98B2355F2}" srcOrd="1" destOrd="0" parTransId="{87106D24-64CF-4FCB-A99B-E78FE72007A8}" sibTransId="{945CE92B-85B6-4B76-9A12-7B5C2C3BE403}"/>
    <dgm:cxn modelId="{3413BA16-0D44-4D5A-9EE3-8540825A30D0}" srcId="{372AAACE-69E9-4B2B-B5BF-15F33F08B31B}" destId="{91E8A6CB-B677-4902-A7E0-CFE18360724D}" srcOrd="1" destOrd="0" parTransId="{B2C5F674-7588-4937-9D55-375B91ED269F}" sibTransId="{7A1433D6-8D0D-4C09-AD67-A3DCCA4BB590}"/>
    <dgm:cxn modelId="{65F56B69-574C-45E0-9B21-DF128470ED50}" srcId="{E55E8BC8-E3A0-4C08-8797-D3BDCAD78A21}" destId="{4EB6E035-11F6-40AA-95AC-0D3595359942}" srcOrd="0" destOrd="0" parTransId="{5286797A-A8EA-4446-9681-282918AEA451}" sibTransId="{A6105CA6-B054-436E-BDA4-3B62946EEE7E}"/>
    <dgm:cxn modelId="{95D559C0-4F6A-4622-A8E3-AB0979794375}" type="presOf" srcId="{91E8A6CB-B677-4902-A7E0-CFE18360724D}" destId="{9957FB41-7C92-4349-AD01-77D3D0AB9D0B}" srcOrd="0" destOrd="0" presId="urn:microsoft.com/office/officeart/2005/8/layout/hierarchy4"/>
    <dgm:cxn modelId="{F3D03713-7D8F-4394-8A0C-0A9D73E658E9}" srcId="{372AAACE-69E9-4B2B-B5BF-15F33F08B31B}" destId="{E55E8BC8-E3A0-4C08-8797-D3BDCAD78A21}" srcOrd="0" destOrd="0" parTransId="{E9DAE808-A114-4B70-A357-0C2BC8DEEEE3}" sibTransId="{1D967BC2-1057-45C9-8CBD-2759F72E8E3B}"/>
    <dgm:cxn modelId="{7D8350B0-F4B1-4CC7-9E2B-AF3A85BA472C}" type="presOf" srcId="{7B93CAD9-1A3E-4CD6-A16C-DA0F806FC46D}" destId="{1B24D12D-6F44-4116-B0B3-C3082B1DB651}" srcOrd="0" destOrd="0" presId="urn:microsoft.com/office/officeart/2005/8/layout/hierarchy4"/>
    <dgm:cxn modelId="{B031CE39-CA6A-4ABB-9656-5E89E9B3DEB3}" type="presOf" srcId="{32B8972F-8AF1-4F08-AEB1-5E00210350AE}" destId="{981611DD-B001-4524-9048-EE4355E83BAB}" srcOrd="0" destOrd="0" presId="urn:microsoft.com/office/officeart/2005/8/layout/hierarchy4"/>
    <dgm:cxn modelId="{8FE816C6-D95E-4BE3-94CC-D5D02755A196}" type="presParOf" srcId="{981611DD-B001-4524-9048-EE4355E83BAB}" destId="{C3EF4157-33D5-4190-B54C-C57F480B234E}" srcOrd="0" destOrd="0" presId="urn:microsoft.com/office/officeart/2005/8/layout/hierarchy4"/>
    <dgm:cxn modelId="{4C365563-9D96-4F12-B2F8-4DB02E5E78E1}" type="presParOf" srcId="{C3EF4157-33D5-4190-B54C-C57F480B234E}" destId="{3E757992-9FCF-410A-BCA7-F6229B64AC16}" srcOrd="0" destOrd="0" presId="urn:microsoft.com/office/officeart/2005/8/layout/hierarchy4"/>
    <dgm:cxn modelId="{F145CEBC-6E16-4C5B-AA74-38CA785AEBCF}" type="presParOf" srcId="{C3EF4157-33D5-4190-B54C-C57F480B234E}" destId="{5442FE13-681A-4286-8485-9552DFE57E5D}" srcOrd="1" destOrd="0" presId="urn:microsoft.com/office/officeart/2005/8/layout/hierarchy4"/>
    <dgm:cxn modelId="{4DC737D7-FD9F-4D79-9060-88421492D443}" type="presParOf" srcId="{C3EF4157-33D5-4190-B54C-C57F480B234E}" destId="{86C2049B-426A-45AB-B619-04EE6CD1A119}" srcOrd="2" destOrd="0" presId="urn:microsoft.com/office/officeart/2005/8/layout/hierarchy4"/>
    <dgm:cxn modelId="{B3B734A1-C7FA-45BA-8CC7-8192D4E229F0}" type="presParOf" srcId="{86C2049B-426A-45AB-B619-04EE6CD1A119}" destId="{29C8CC33-7060-490D-AD08-64F3FE4472FD}" srcOrd="0" destOrd="0" presId="urn:microsoft.com/office/officeart/2005/8/layout/hierarchy4"/>
    <dgm:cxn modelId="{83A8FBCF-1377-46B8-8743-85A2DB27F715}" type="presParOf" srcId="{29C8CC33-7060-490D-AD08-64F3FE4472FD}" destId="{DFFF862B-4B45-4998-A559-DFCBCF694786}" srcOrd="0" destOrd="0" presId="urn:microsoft.com/office/officeart/2005/8/layout/hierarchy4"/>
    <dgm:cxn modelId="{B48ECEA9-3B0E-47E4-B78C-8CF1F6A30485}" type="presParOf" srcId="{29C8CC33-7060-490D-AD08-64F3FE4472FD}" destId="{419263C1-17A2-419F-99B8-61D04A7F86DA}" srcOrd="1" destOrd="0" presId="urn:microsoft.com/office/officeart/2005/8/layout/hierarchy4"/>
    <dgm:cxn modelId="{6D5AA826-60AD-4C74-A414-227DFCBFD4FA}" type="presParOf" srcId="{29C8CC33-7060-490D-AD08-64F3FE4472FD}" destId="{8A83243D-F902-42AE-B4AA-20A573D706B0}" srcOrd="2" destOrd="0" presId="urn:microsoft.com/office/officeart/2005/8/layout/hierarchy4"/>
    <dgm:cxn modelId="{C9A4BC22-9702-44C5-9D5A-B0654A2906D9}" type="presParOf" srcId="{8A83243D-F902-42AE-B4AA-20A573D706B0}" destId="{02993139-EF81-4363-848C-278BB4EC3F73}" srcOrd="0" destOrd="0" presId="urn:microsoft.com/office/officeart/2005/8/layout/hierarchy4"/>
    <dgm:cxn modelId="{EC40B4B5-2573-4239-8994-2F953685A022}" type="presParOf" srcId="{02993139-EF81-4363-848C-278BB4EC3F73}" destId="{08105B91-1A20-46D1-8AD6-AF017976D3C2}" srcOrd="0" destOrd="0" presId="urn:microsoft.com/office/officeart/2005/8/layout/hierarchy4"/>
    <dgm:cxn modelId="{3C385C5F-18B2-4E19-A9F5-1047172128FE}" type="presParOf" srcId="{02993139-EF81-4363-848C-278BB4EC3F73}" destId="{EC675FE7-C3F9-41A6-A27E-FC90A61AB5D0}" srcOrd="1" destOrd="0" presId="urn:microsoft.com/office/officeart/2005/8/layout/hierarchy4"/>
    <dgm:cxn modelId="{814AB6F8-257E-4FCC-B2FA-DA7ED1A0070E}" type="presParOf" srcId="{8A83243D-F902-42AE-B4AA-20A573D706B0}" destId="{C56CB81B-9BE9-4782-8A43-7A057917EED0}" srcOrd="1" destOrd="0" presId="urn:microsoft.com/office/officeart/2005/8/layout/hierarchy4"/>
    <dgm:cxn modelId="{73E4B5E0-1FC5-48B6-A230-E1C99796781F}" type="presParOf" srcId="{8A83243D-F902-42AE-B4AA-20A573D706B0}" destId="{7F90DFFA-9092-42D6-B64E-628B08C2F241}" srcOrd="2" destOrd="0" presId="urn:microsoft.com/office/officeart/2005/8/layout/hierarchy4"/>
    <dgm:cxn modelId="{063E742A-62F9-432E-89B7-DE0A7D576C85}" type="presParOf" srcId="{7F90DFFA-9092-42D6-B64E-628B08C2F241}" destId="{096D56E5-73A2-473A-8BF2-3BAB72BADE1F}" srcOrd="0" destOrd="0" presId="urn:microsoft.com/office/officeart/2005/8/layout/hierarchy4"/>
    <dgm:cxn modelId="{8134B088-54B6-4FC4-9725-7F1DA19DCB2D}" type="presParOf" srcId="{7F90DFFA-9092-42D6-B64E-628B08C2F241}" destId="{1F6C9D42-17FD-4E5F-A4AB-F0AB513289AD}" srcOrd="1" destOrd="0" presId="urn:microsoft.com/office/officeart/2005/8/layout/hierarchy4"/>
    <dgm:cxn modelId="{F8BAAD5C-9B11-4B62-AB14-D71C23224622}" type="presParOf" srcId="{86C2049B-426A-45AB-B619-04EE6CD1A119}" destId="{87C7DB4B-B3B8-43C3-A892-D3C7CFD40F8D}" srcOrd="1" destOrd="0" presId="urn:microsoft.com/office/officeart/2005/8/layout/hierarchy4"/>
    <dgm:cxn modelId="{BEA0302A-DB61-45ED-A80E-AD7AF7AA8069}" type="presParOf" srcId="{86C2049B-426A-45AB-B619-04EE6CD1A119}" destId="{AFFD7AD7-732A-4D45-BAB4-7EDCAB7EFE06}" srcOrd="2" destOrd="0" presId="urn:microsoft.com/office/officeart/2005/8/layout/hierarchy4"/>
    <dgm:cxn modelId="{5D629348-DBE9-4911-A112-C5135E8E9EF0}" type="presParOf" srcId="{AFFD7AD7-732A-4D45-BAB4-7EDCAB7EFE06}" destId="{9957FB41-7C92-4349-AD01-77D3D0AB9D0B}" srcOrd="0" destOrd="0" presId="urn:microsoft.com/office/officeart/2005/8/layout/hierarchy4"/>
    <dgm:cxn modelId="{DA1612E3-6D7B-4818-B5F5-5F5A5156DCDA}" type="presParOf" srcId="{AFFD7AD7-732A-4D45-BAB4-7EDCAB7EFE06}" destId="{A9466BF3-E415-42F2-8F81-919D24123578}" srcOrd="1" destOrd="0" presId="urn:microsoft.com/office/officeart/2005/8/layout/hierarchy4"/>
    <dgm:cxn modelId="{2152BC64-CA19-418B-8741-29EF86D14306}" type="presParOf" srcId="{AFFD7AD7-732A-4D45-BAB4-7EDCAB7EFE06}" destId="{5240D79F-29F1-4D4C-B506-2BD777FBDC27}" srcOrd="2" destOrd="0" presId="urn:microsoft.com/office/officeart/2005/8/layout/hierarchy4"/>
    <dgm:cxn modelId="{FD86D253-5707-4534-A4D0-4C8C206083CB}" type="presParOf" srcId="{5240D79F-29F1-4D4C-B506-2BD777FBDC27}" destId="{9C64BF66-A2A0-43F8-ADFD-87C0824675F6}" srcOrd="0" destOrd="0" presId="urn:microsoft.com/office/officeart/2005/8/layout/hierarchy4"/>
    <dgm:cxn modelId="{351BD525-D833-4A47-8FD8-73275CE12A7C}" type="presParOf" srcId="{9C64BF66-A2A0-43F8-ADFD-87C0824675F6}" destId="{FBA350A8-CD75-4DB4-9025-0D7C1EEAE5CE}" srcOrd="0" destOrd="0" presId="urn:microsoft.com/office/officeart/2005/8/layout/hierarchy4"/>
    <dgm:cxn modelId="{AE031F4B-0596-463B-83EB-8C00D066677F}" type="presParOf" srcId="{9C64BF66-A2A0-43F8-ADFD-87C0824675F6}" destId="{2B07C552-8721-4F5E-A657-B7EF08A353B2}" srcOrd="1" destOrd="0" presId="urn:microsoft.com/office/officeart/2005/8/layout/hierarchy4"/>
    <dgm:cxn modelId="{6DDA30C7-0D74-4B3C-AF8D-4DEBDB25080B}" type="presParOf" srcId="{5240D79F-29F1-4D4C-B506-2BD777FBDC27}" destId="{C5DFAC29-DE30-4508-8990-5D850989B2E3}" srcOrd="1" destOrd="0" presId="urn:microsoft.com/office/officeart/2005/8/layout/hierarchy4"/>
    <dgm:cxn modelId="{95F4DB80-F880-4A6E-A565-A0700B9409F6}" type="presParOf" srcId="{5240D79F-29F1-4D4C-B506-2BD777FBDC27}" destId="{E875D338-766D-4672-A04D-6605D7C2B323}" srcOrd="2" destOrd="0" presId="urn:microsoft.com/office/officeart/2005/8/layout/hierarchy4"/>
    <dgm:cxn modelId="{E1DEDC61-6730-466C-98E2-1506B26FE430}" type="presParOf" srcId="{E875D338-766D-4672-A04D-6605D7C2B323}" destId="{0FC57A84-C1BD-4361-AE76-4BFE9AC0AD6E}" srcOrd="0" destOrd="0" presId="urn:microsoft.com/office/officeart/2005/8/layout/hierarchy4"/>
    <dgm:cxn modelId="{0CD26487-C496-4976-AC31-809C60453818}" type="presParOf" srcId="{E875D338-766D-4672-A04D-6605D7C2B323}" destId="{895C8A87-4DD6-4A0E-AADC-79D5D57F46C3}" srcOrd="1" destOrd="0" presId="urn:microsoft.com/office/officeart/2005/8/layout/hierarchy4"/>
    <dgm:cxn modelId="{C219BFB0-6E5C-4770-A922-CA832BC257C9}" type="presParOf" srcId="{5240D79F-29F1-4D4C-B506-2BD777FBDC27}" destId="{98B81C13-AEF3-44A9-9E2E-C50EC59E7504}" srcOrd="3" destOrd="0" presId="urn:microsoft.com/office/officeart/2005/8/layout/hierarchy4"/>
    <dgm:cxn modelId="{298FF599-5BA0-413E-8B26-B0175CC97728}" type="presParOf" srcId="{5240D79F-29F1-4D4C-B506-2BD777FBDC27}" destId="{AF89200C-93EA-45D3-A748-583CA9ABE4E7}" srcOrd="4" destOrd="0" presId="urn:microsoft.com/office/officeart/2005/8/layout/hierarchy4"/>
    <dgm:cxn modelId="{844E1E19-D8D3-4EF5-9F33-2303EC87240C}" type="presParOf" srcId="{AF89200C-93EA-45D3-A748-583CA9ABE4E7}" destId="{C55750FD-8EC8-44B0-9D12-734DE7815B45}" srcOrd="0" destOrd="0" presId="urn:microsoft.com/office/officeart/2005/8/layout/hierarchy4"/>
    <dgm:cxn modelId="{0FFDB8E3-F38B-46E3-A4B0-C00D4731EA29}" type="presParOf" srcId="{AF89200C-93EA-45D3-A748-583CA9ABE4E7}" destId="{08141302-0E8B-47F1-A298-29553F538BA6}" srcOrd="1" destOrd="0" presId="urn:microsoft.com/office/officeart/2005/8/layout/hierarchy4"/>
    <dgm:cxn modelId="{F61F7948-C218-4718-8E2D-10B871E939EC}" type="presParOf" srcId="{5240D79F-29F1-4D4C-B506-2BD777FBDC27}" destId="{ABD2BC90-CE98-4AB7-A757-AB684DFA33C6}" srcOrd="5" destOrd="0" presId="urn:microsoft.com/office/officeart/2005/8/layout/hierarchy4"/>
    <dgm:cxn modelId="{66AC047D-DA29-4C98-BBE1-B6B4A175DCA7}" type="presParOf" srcId="{5240D79F-29F1-4D4C-B506-2BD777FBDC27}" destId="{764C8B53-1F98-4CBC-AC9C-70156D9305D5}" srcOrd="6" destOrd="0" presId="urn:microsoft.com/office/officeart/2005/8/layout/hierarchy4"/>
    <dgm:cxn modelId="{6980402A-D52D-484B-8DD9-3F85B2631526}" type="presParOf" srcId="{764C8B53-1F98-4CBC-AC9C-70156D9305D5}" destId="{1B24D12D-6F44-4116-B0B3-C3082B1DB651}" srcOrd="0" destOrd="0" presId="urn:microsoft.com/office/officeart/2005/8/layout/hierarchy4"/>
    <dgm:cxn modelId="{E303A35F-5A9D-4345-891F-20BBC873D5CF}" type="presParOf" srcId="{764C8B53-1F98-4CBC-AC9C-70156D9305D5}" destId="{FE6921D1-E29A-4D2E-AC9A-01B55A4C0F2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7992-9FCF-410A-BCA7-F6229B64AC16}">
      <dsp:nvSpPr>
        <dsp:cNvPr id="0" name=""/>
        <dsp:cNvSpPr/>
      </dsp:nvSpPr>
      <dsp:spPr>
        <a:xfrm>
          <a:off x="7304" y="2221"/>
          <a:ext cx="8131014" cy="127582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b="1" kern="1200" dirty="0"/>
            <a:t>Dean</a:t>
          </a:r>
          <a:endParaRPr lang="en-FJ" sz="5500" b="1" kern="1200" dirty="0"/>
        </a:p>
      </dsp:txBody>
      <dsp:txXfrm>
        <a:off x="44672" y="39589"/>
        <a:ext cx="8056278" cy="1201093"/>
      </dsp:txXfrm>
    </dsp:sp>
    <dsp:sp modelId="{DFFF862B-4B45-4998-A559-DFCBCF694786}">
      <dsp:nvSpPr>
        <dsp:cNvPr id="0" name=""/>
        <dsp:cNvSpPr/>
      </dsp:nvSpPr>
      <dsp:spPr>
        <a:xfrm>
          <a:off x="15241" y="1419485"/>
          <a:ext cx="3820162" cy="127582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Associate Dean Learning &amp; Teaching </a:t>
          </a:r>
          <a:endParaRPr lang="en-FJ" sz="3200" b="1" kern="1200" dirty="0"/>
        </a:p>
      </dsp:txBody>
      <dsp:txXfrm>
        <a:off x="52609" y="1456853"/>
        <a:ext cx="3745426" cy="1201093"/>
      </dsp:txXfrm>
    </dsp:sp>
    <dsp:sp modelId="{08105B91-1A20-46D1-8AD6-AF017976D3C2}">
      <dsp:nvSpPr>
        <dsp:cNvPr id="0" name=""/>
        <dsp:cNvSpPr/>
      </dsp:nvSpPr>
      <dsp:spPr>
        <a:xfrm>
          <a:off x="152404" y="2819398"/>
          <a:ext cx="1020184" cy="12758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School of Health Sciences (Head)</a:t>
          </a:r>
          <a:endParaRPr lang="en-FJ" sz="1300" b="1" kern="1200" dirty="0"/>
        </a:p>
      </dsp:txBody>
      <dsp:txXfrm>
        <a:off x="182284" y="2849278"/>
        <a:ext cx="960424" cy="1216069"/>
      </dsp:txXfrm>
    </dsp:sp>
    <dsp:sp modelId="{096D56E5-73A2-473A-8BF2-3BAB72BADE1F}">
      <dsp:nvSpPr>
        <dsp:cNvPr id="0" name=""/>
        <dsp:cNvSpPr/>
      </dsp:nvSpPr>
      <dsp:spPr>
        <a:xfrm>
          <a:off x="1524002" y="2819398"/>
          <a:ext cx="1020184" cy="12758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School of Medical Sciences (Head)</a:t>
          </a:r>
          <a:endParaRPr lang="en-FJ" sz="1300" b="1" kern="1200" dirty="0"/>
        </a:p>
      </dsp:txBody>
      <dsp:txXfrm>
        <a:off x="1553882" y="2849278"/>
        <a:ext cx="960424" cy="1216069"/>
      </dsp:txXfrm>
    </dsp:sp>
    <dsp:sp modelId="{9957FB41-7C92-4349-AD01-77D3D0AB9D0B}">
      <dsp:nvSpPr>
        <dsp:cNvPr id="0" name=""/>
        <dsp:cNvSpPr/>
      </dsp:nvSpPr>
      <dsp:spPr>
        <a:xfrm>
          <a:off x="4126681" y="1419485"/>
          <a:ext cx="3798120" cy="127582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Associate Dean Research </a:t>
          </a:r>
          <a:endParaRPr lang="en-FJ" sz="3200" b="1" kern="1200" dirty="0"/>
        </a:p>
      </dsp:txBody>
      <dsp:txXfrm>
        <a:off x="4164049" y="1456853"/>
        <a:ext cx="3723384" cy="1201093"/>
      </dsp:txXfrm>
    </dsp:sp>
    <dsp:sp modelId="{FBA350A8-CD75-4DB4-9025-0D7C1EEAE5CE}">
      <dsp:nvSpPr>
        <dsp:cNvPr id="0" name=""/>
        <dsp:cNvSpPr/>
      </dsp:nvSpPr>
      <dsp:spPr>
        <a:xfrm>
          <a:off x="2895599" y="2819398"/>
          <a:ext cx="1020184" cy="12758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School of Public Health &amp; Primary Care (Head) </a:t>
          </a:r>
          <a:endParaRPr lang="en-FJ" sz="1300" b="1" kern="1200" dirty="0"/>
        </a:p>
      </dsp:txBody>
      <dsp:txXfrm>
        <a:off x="2925479" y="2849278"/>
        <a:ext cx="960424" cy="1216069"/>
      </dsp:txXfrm>
    </dsp:sp>
    <dsp:sp modelId="{0FC57A84-C1BD-4361-AE76-4BFE9AC0AD6E}">
      <dsp:nvSpPr>
        <dsp:cNvPr id="0" name=""/>
        <dsp:cNvSpPr/>
      </dsp:nvSpPr>
      <dsp:spPr>
        <a:xfrm>
          <a:off x="4343405" y="2819398"/>
          <a:ext cx="1020184" cy="12758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School of Dentistry &amp; Oral Health (Head)</a:t>
          </a:r>
          <a:endParaRPr lang="en-FJ" sz="1300" b="1" kern="1200" dirty="0"/>
        </a:p>
      </dsp:txBody>
      <dsp:txXfrm>
        <a:off x="4373285" y="2849278"/>
        <a:ext cx="960424" cy="1216069"/>
      </dsp:txXfrm>
    </dsp:sp>
    <dsp:sp modelId="{C55750FD-8EC8-44B0-9D12-734DE7815B45}">
      <dsp:nvSpPr>
        <dsp:cNvPr id="0" name=""/>
        <dsp:cNvSpPr/>
      </dsp:nvSpPr>
      <dsp:spPr>
        <a:xfrm>
          <a:off x="5715002" y="2819398"/>
          <a:ext cx="1020184" cy="12758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School of Nursing (Head)</a:t>
          </a:r>
          <a:endParaRPr lang="en-FJ" sz="1300" b="1" kern="1200" dirty="0"/>
        </a:p>
      </dsp:txBody>
      <dsp:txXfrm>
        <a:off x="5744882" y="2849278"/>
        <a:ext cx="960424" cy="1216069"/>
      </dsp:txXfrm>
    </dsp:sp>
    <dsp:sp modelId="{1B24D12D-6F44-4116-B0B3-C3082B1DB651}">
      <dsp:nvSpPr>
        <dsp:cNvPr id="0" name=""/>
        <dsp:cNvSpPr/>
      </dsp:nvSpPr>
      <dsp:spPr>
        <a:xfrm>
          <a:off x="6934195" y="2836749"/>
          <a:ext cx="1020184" cy="127582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t>FIPHR</a:t>
          </a:r>
          <a:endParaRPr lang="en-FJ" sz="1300" b="1" kern="1200" dirty="0"/>
        </a:p>
      </dsp:txBody>
      <dsp:txXfrm>
        <a:off x="6964075" y="2866629"/>
        <a:ext cx="960424" cy="12160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C093291-A1A6-4E32-8A26-7045BE67E869}" type="datetimeFigureOut">
              <a:rPr lang="en-GB" smtClean="0"/>
              <a:t>07/05/2024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4D25AF3-E817-4250-AD84-2EE0AC214BFB}" type="slidenum">
              <a:rPr lang="en-GB" smtClean="0"/>
              <a:t>‹#›</a:t>
            </a:fld>
            <a:endParaRPr lang="en-GB"/>
          </a:p>
        </p:txBody>
      </p:sp>
    </p:spTree>
    <p:extLst>
      <p:ext uri="{BB962C8B-B14F-4D97-AF65-F5344CB8AC3E}">
        <p14:creationId xmlns:p14="http://schemas.microsoft.com/office/powerpoint/2010/main" val="47581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1CC21-A8A2-4C62-85E9-A31DC7F3A6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16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F1EAF-0BB8-42E2-B67D-6E1E783264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01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F1EAF-0BB8-42E2-B67D-6E1E783264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567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F1EAF-0BB8-42E2-B67D-6E1E783264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7219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F1EAF-0BB8-42E2-B67D-6E1E783264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501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F1EAF-0BB8-42E2-B67D-6E1E783264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20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F1EAF-0BB8-42E2-B67D-6E1E783264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263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adventure continues. Once you have completed your journey as a student, your new adventures await. </a:t>
            </a:r>
            <a:endParaRPr lang="en-GB"/>
          </a:p>
        </p:txBody>
      </p:sp>
      <p:sp>
        <p:nvSpPr>
          <p:cNvPr id="4" name="Slide Number Placeholder 3"/>
          <p:cNvSpPr>
            <a:spLocks noGrp="1"/>
          </p:cNvSpPr>
          <p:nvPr>
            <p:ph type="sldNum" sz="quarter" idx="5"/>
          </p:nvPr>
        </p:nvSpPr>
        <p:spPr/>
        <p:txBody>
          <a:bodyPr/>
          <a:lstStyle/>
          <a:p>
            <a:fld id="{94D25AF3-E817-4250-AD84-2EE0AC214BFB}" type="slidenum">
              <a:rPr lang="en-GB" smtClean="0"/>
              <a:t>21</a:t>
            </a:fld>
            <a:endParaRPr lang="en-GB"/>
          </a:p>
        </p:txBody>
      </p:sp>
    </p:spTree>
    <p:extLst>
      <p:ext uri="{BB962C8B-B14F-4D97-AF65-F5344CB8AC3E}">
        <p14:creationId xmlns:p14="http://schemas.microsoft.com/office/powerpoint/2010/main" val="420329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adventure continues. Once you have completed your journey as a student, your new adventures await. </a:t>
            </a:r>
            <a:endParaRPr lang="en-GB"/>
          </a:p>
        </p:txBody>
      </p:sp>
      <p:sp>
        <p:nvSpPr>
          <p:cNvPr id="4" name="Slide Number Placeholder 3"/>
          <p:cNvSpPr>
            <a:spLocks noGrp="1"/>
          </p:cNvSpPr>
          <p:nvPr>
            <p:ph type="sldNum" sz="quarter" idx="5"/>
          </p:nvPr>
        </p:nvSpPr>
        <p:spPr/>
        <p:txBody>
          <a:bodyPr/>
          <a:lstStyle/>
          <a:p>
            <a:fld id="{94D25AF3-E817-4250-AD84-2EE0AC214BFB}" type="slidenum">
              <a:rPr lang="en-GB" smtClean="0"/>
              <a:t>25</a:t>
            </a:fld>
            <a:endParaRPr lang="en-GB"/>
          </a:p>
        </p:txBody>
      </p:sp>
    </p:spTree>
    <p:extLst>
      <p:ext uri="{BB962C8B-B14F-4D97-AF65-F5344CB8AC3E}">
        <p14:creationId xmlns:p14="http://schemas.microsoft.com/office/powerpoint/2010/main" val="175890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874713"/>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1CC21-A8A2-4C62-85E9-A31DC7F3A6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2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1CC21-A8A2-4C62-85E9-A31DC7F3A6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46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1CC21-A8A2-4C62-85E9-A31DC7F3A6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24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1CC21-A8A2-4C62-85E9-A31DC7F3A6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61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1CC21-A8A2-4C62-85E9-A31DC7F3A6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4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91CC21-A8A2-4C62-85E9-A31DC7F3A615}"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88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F1EAF-0BB8-42E2-B67D-6E1E783264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788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F1EAF-0BB8-42E2-B67D-6E1E783264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737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2EA119-5C94-7E46-8D4B-6B437F9C35A4}"/>
              </a:ext>
            </a:extLst>
          </p:cNvPr>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03870" y="1644394"/>
            <a:ext cx="10363200" cy="1470025"/>
          </a:xfrm>
          <a:prstGeom prst="rect">
            <a:avLst/>
          </a:prstGeo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095633" y="3153032"/>
            <a:ext cx="8534400" cy="1752600"/>
          </a:xfrm>
          <a:prstGeom prst="rect">
            <a:avLst/>
          </a:prstGeom>
        </p:spPr>
        <p:txBody>
          <a:bodyPr/>
          <a:lstStyle>
            <a:lvl1pPr marL="0" indent="0" algn="l">
              <a:buNone/>
              <a:defRPr b="0">
                <a:solidFill>
                  <a:schemeClr val="tx2"/>
                </a:solidFill>
                <a:latin typeface="Garamond" panose="02020404030301010803" pitchFamily="18" charset="0"/>
              </a:defRPr>
            </a:lvl1pPr>
            <a:lvl2pPr marL="567788" indent="0" algn="ctr">
              <a:buNone/>
              <a:defRPr>
                <a:solidFill>
                  <a:schemeClr val="tx1">
                    <a:tint val="75000"/>
                  </a:schemeClr>
                </a:solidFill>
              </a:defRPr>
            </a:lvl2pPr>
            <a:lvl3pPr marL="1135575" indent="0" algn="ctr">
              <a:buNone/>
              <a:defRPr>
                <a:solidFill>
                  <a:schemeClr val="tx1">
                    <a:tint val="75000"/>
                  </a:schemeClr>
                </a:solidFill>
              </a:defRPr>
            </a:lvl3pPr>
            <a:lvl4pPr marL="1703363" indent="0" algn="ctr">
              <a:buNone/>
              <a:defRPr>
                <a:solidFill>
                  <a:schemeClr val="tx1">
                    <a:tint val="75000"/>
                  </a:schemeClr>
                </a:solidFill>
              </a:defRPr>
            </a:lvl4pPr>
            <a:lvl5pPr marL="2271151" indent="0" algn="ctr">
              <a:buNone/>
              <a:defRPr>
                <a:solidFill>
                  <a:schemeClr val="tx1">
                    <a:tint val="75000"/>
                  </a:schemeClr>
                </a:solidFill>
              </a:defRPr>
            </a:lvl5pPr>
            <a:lvl6pPr marL="2838938" indent="0" algn="ctr">
              <a:buNone/>
              <a:defRPr>
                <a:solidFill>
                  <a:schemeClr val="tx1">
                    <a:tint val="75000"/>
                  </a:schemeClr>
                </a:solidFill>
              </a:defRPr>
            </a:lvl6pPr>
            <a:lvl7pPr marL="3406726" indent="0" algn="ctr">
              <a:buNone/>
              <a:defRPr>
                <a:solidFill>
                  <a:schemeClr val="tx1">
                    <a:tint val="75000"/>
                  </a:schemeClr>
                </a:solidFill>
              </a:defRPr>
            </a:lvl7pPr>
            <a:lvl8pPr marL="3974512" indent="0" algn="ctr">
              <a:buNone/>
              <a:defRPr>
                <a:solidFill>
                  <a:schemeClr val="tx1">
                    <a:tint val="75000"/>
                  </a:schemeClr>
                </a:solidFill>
              </a:defRPr>
            </a:lvl8pPr>
            <a:lvl9pPr marL="4542300" indent="0" algn="ctr">
              <a:buNone/>
              <a:defRPr>
                <a:solidFill>
                  <a:schemeClr val="tx1">
                    <a:tint val="75000"/>
                  </a:schemeClr>
                </a:solidFill>
              </a:defRPr>
            </a:lvl9pPr>
          </a:lstStyle>
          <a:p>
            <a:r>
              <a:rPr lang="en-US"/>
              <a:t>Click to edit Master subtitle style</a:t>
            </a:r>
          </a:p>
        </p:txBody>
      </p:sp>
      <p:pic>
        <p:nvPicPr>
          <p:cNvPr id="15" name="Picture 14">
            <a:extLst>
              <a:ext uri="{FF2B5EF4-FFF2-40B4-BE49-F238E27FC236}">
                <a16:creationId xmlns:a16="http://schemas.microsoft.com/office/drawing/2014/main" id="{72CEEEE2-1BB1-4142-8786-75C52D62001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63999" y="4883439"/>
            <a:ext cx="3602935" cy="812298"/>
          </a:xfrm>
          <a:prstGeom prst="rect">
            <a:avLst/>
          </a:prstGeom>
        </p:spPr>
      </p:pic>
    </p:spTree>
    <p:extLst>
      <p:ext uri="{BB962C8B-B14F-4D97-AF65-F5344CB8AC3E}">
        <p14:creationId xmlns:p14="http://schemas.microsoft.com/office/powerpoint/2010/main" val="404400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772441F-05EC-497E-A476-79D5A638A827}" type="datetimeFigureOut">
              <a:rPr lang="en-AU" smtClean="0"/>
              <a:t>7/05/2024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E7C8E9-78ED-490C-AD53-4DE5E3EB32E0}" type="slidenum">
              <a:rPr lang="en-AU" smtClean="0"/>
              <a:t>‹#›</a:t>
            </a:fld>
            <a:endParaRPr lang="en-AU"/>
          </a:p>
        </p:txBody>
      </p:sp>
    </p:spTree>
    <p:extLst>
      <p:ext uri="{BB962C8B-B14F-4D97-AF65-F5344CB8AC3E}">
        <p14:creationId xmlns:p14="http://schemas.microsoft.com/office/powerpoint/2010/main" val="329374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772441F-05EC-497E-A476-79D5A638A827}" type="datetimeFigureOut">
              <a:rPr lang="en-AU" smtClean="0"/>
              <a:t>7/05/2024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E7C8E9-78ED-490C-AD53-4DE5E3EB32E0}" type="slidenum">
              <a:rPr lang="en-AU" smtClean="0"/>
              <a:t>‹#›</a:t>
            </a:fld>
            <a:endParaRPr lang="en-AU"/>
          </a:p>
        </p:txBody>
      </p:sp>
    </p:spTree>
    <p:extLst>
      <p:ext uri="{BB962C8B-B14F-4D97-AF65-F5344CB8AC3E}">
        <p14:creationId xmlns:p14="http://schemas.microsoft.com/office/powerpoint/2010/main" val="403033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DFC372D-42AF-4E6B-88A2-5ACF17B677A9}" type="datetimeFigureOut">
              <a:rPr lang="en-US" smtClean="0"/>
              <a:t>5/7/2024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DD69B06-16DD-4CB5-B5C4-A0B921E909C9}" type="slidenum">
              <a:rPr lang="en-US" smtClean="0"/>
              <a:t>‹#›</a:t>
            </a:fld>
            <a:endParaRPr lang="en-US"/>
          </a:p>
        </p:txBody>
      </p:sp>
    </p:spTree>
    <p:extLst>
      <p:ext uri="{BB962C8B-B14F-4D97-AF65-F5344CB8AC3E}">
        <p14:creationId xmlns:p14="http://schemas.microsoft.com/office/powerpoint/2010/main" val="368933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DFC372D-42AF-4E6B-88A2-5ACF17B677A9}" type="datetimeFigureOut">
              <a:rPr lang="en-US" smtClean="0"/>
              <a:t>5/7/2024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DD69B06-16DD-4CB5-B5C4-A0B921E909C9}" type="slidenum">
              <a:rPr lang="en-US" smtClean="0"/>
              <a:t>‹#›</a:t>
            </a:fld>
            <a:endParaRPr lang="en-US"/>
          </a:p>
        </p:txBody>
      </p:sp>
    </p:spTree>
    <p:extLst>
      <p:ext uri="{BB962C8B-B14F-4D97-AF65-F5344CB8AC3E}">
        <p14:creationId xmlns:p14="http://schemas.microsoft.com/office/powerpoint/2010/main" val="1981464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DFC372D-42AF-4E6B-88A2-5ACF17B677A9}" type="datetimeFigureOut">
              <a:rPr lang="en-US" smtClean="0"/>
              <a:t>5/7/2024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DD69B06-16DD-4CB5-B5C4-A0B921E909C9}" type="slidenum">
              <a:rPr lang="en-US" smtClean="0"/>
              <a:t>‹#›</a:t>
            </a:fld>
            <a:endParaRPr lang="en-US"/>
          </a:p>
        </p:txBody>
      </p:sp>
    </p:spTree>
    <p:extLst>
      <p:ext uri="{BB962C8B-B14F-4D97-AF65-F5344CB8AC3E}">
        <p14:creationId xmlns:p14="http://schemas.microsoft.com/office/powerpoint/2010/main" val="1652603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B4805F-8474-4630-A944-FB143EE34973}" type="datetime1">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148514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F02E07-4EDF-402C-8869-0C214C864F67}" type="datetime1">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1785145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6E3155-64BE-4965-868E-F89815B218FA}" type="datetime1">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2720976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688526-4C64-41E9-9304-220A6B7AC8C8}" type="datetime1">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2741459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AF0D91-EB37-41F0-A280-E2DC93A3DE83}" type="datetime1">
              <a:rPr lang="en-US" smtClean="0"/>
              <a:pPr/>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406258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1" cy="365125"/>
          </a:xfrm>
          <a:prstGeom prst="rect">
            <a:avLst/>
          </a:prstGeom>
        </p:spPr>
        <p:txBody>
          <a:bodyPr/>
          <a:lstStyle/>
          <a:p>
            <a:fld id="{FF71E96D-D017-4547-A65C-B659B630D724}" type="datetimeFigureOut">
              <a:rPr lang="en-US" smtClean="0"/>
              <a:t>5/7/2024</a:t>
            </a:fld>
            <a:endParaRPr lang="en-US"/>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599" y="6356351"/>
            <a:ext cx="2844801" cy="365125"/>
          </a:xfrm>
          <a:prstGeom prst="rect">
            <a:avLst/>
          </a:prstGeom>
        </p:spPr>
        <p:txBody>
          <a:bodyPr/>
          <a:lstStyle/>
          <a:p>
            <a:fld id="{F1FA6A21-44FA-3441-9291-BD5ADDAEDF5D}" type="slidenum">
              <a:rPr lang="en-US" smtClean="0"/>
              <a:t>‹#›</a:t>
            </a:fld>
            <a:endParaRPr lang="en-US"/>
          </a:p>
        </p:txBody>
      </p:sp>
    </p:spTree>
    <p:extLst>
      <p:ext uri="{BB962C8B-B14F-4D97-AF65-F5344CB8AC3E}">
        <p14:creationId xmlns:p14="http://schemas.microsoft.com/office/powerpoint/2010/main" val="463714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4D9E76-3941-44B3-B6DC-6798C3AABA6F}" type="datetime1">
              <a:rPr lang="en-US" smtClean="0"/>
              <a:pPr/>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37394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F26DB-2B6C-4594-AF97-B3F4538F17A6}" type="datetime1">
              <a:rPr lang="en-US" smtClean="0"/>
              <a:pPr/>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1325893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F1691F-2FAA-43BC-903D-5582C3A31D9B}" type="datetime1">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2367594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C6C54A-FBD2-457F-864E-184418D24483}" type="datetime1">
              <a:rPr lang="en-US" smtClean="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3725681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4D9BD-EB4E-491F-9537-75352E571EDE}" type="datetime1">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2476189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A10AE-088D-4268-8EF0-BA2BB31CFAF9}" type="datetime1">
              <a:rPr lang="en-US" smtClean="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1D-3A49-41D7-A864-1A271C5ACF5A}" type="slidenum">
              <a:rPr lang="en-US" smtClean="0"/>
              <a:pPr/>
              <a:t>‹#›</a:t>
            </a:fld>
            <a:endParaRPr lang="en-US"/>
          </a:p>
        </p:txBody>
      </p:sp>
    </p:spTree>
    <p:extLst>
      <p:ext uri="{BB962C8B-B14F-4D97-AF65-F5344CB8AC3E}">
        <p14:creationId xmlns:p14="http://schemas.microsoft.com/office/powerpoint/2010/main" val="429378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019"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a:prstGeom prst="rect">
            <a:avLst/>
          </a:prstGeom>
        </p:spPr>
        <p:txBody>
          <a:bodyPr anchor="b"/>
          <a:lstStyle>
            <a:lvl1pPr marL="0" indent="0">
              <a:buNone/>
              <a:defRPr sz="2510">
                <a:solidFill>
                  <a:schemeClr val="tx1">
                    <a:tint val="75000"/>
                  </a:schemeClr>
                </a:solidFill>
              </a:defRPr>
            </a:lvl1pPr>
            <a:lvl2pPr marL="567788" indent="0">
              <a:buNone/>
              <a:defRPr sz="2281">
                <a:solidFill>
                  <a:schemeClr val="tx1">
                    <a:tint val="75000"/>
                  </a:schemeClr>
                </a:solidFill>
              </a:defRPr>
            </a:lvl2pPr>
            <a:lvl3pPr marL="1135575" indent="0">
              <a:buNone/>
              <a:defRPr sz="1939">
                <a:solidFill>
                  <a:schemeClr val="tx1">
                    <a:tint val="75000"/>
                  </a:schemeClr>
                </a:solidFill>
              </a:defRPr>
            </a:lvl3pPr>
            <a:lvl4pPr marL="1703363" indent="0">
              <a:buNone/>
              <a:defRPr sz="1711">
                <a:solidFill>
                  <a:schemeClr val="tx1">
                    <a:tint val="75000"/>
                  </a:schemeClr>
                </a:solidFill>
              </a:defRPr>
            </a:lvl4pPr>
            <a:lvl5pPr marL="2271151" indent="0">
              <a:buNone/>
              <a:defRPr sz="1711">
                <a:solidFill>
                  <a:schemeClr val="tx1">
                    <a:tint val="75000"/>
                  </a:schemeClr>
                </a:solidFill>
              </a:defRPr>
            </a:lvl5pPr>
            <a:lvl6pPr marL="2838938" indent="0">
              <a:buNone/>
              <a:defRPr sz="1711">
                <a:solidFill>
                  <a:schemeClr val="tx1">
                    <a:tint val="75000"/>
                  </a:schemeClr>
                </a:solidFill>
              </a:defRPr>
            </a:lvl6pPr>
            <a:lvl7pPr marL="3406726" indent="0">
              <a:buNone/>
              <a:defRPr sz="1711">
                <a:solidFill>
                  <a:schemeClr val="tx1">
                    <a:tint val="75000"/>
                  </a:schemeClr>
                </a:solidFill>
              </a:defRPr>
            </a:lvl7pPr>
            <a:lvl8pPr marL="3974512" indent="0">
              <a:buNone/>
              <a:defRPr sz="1711">
                <a:solidFill>
                  <a:schemeClr val="tx1">
                    <a:tint val="75000"/>
                  </a:schemeClr>
                </a:solidFill>
              </a:defRPr>
            </a:lvl8pPr>
            <a:lvl9pPr marL="4542300" indent="0">
              <a:buNone/>
              <a:defRPr sz="171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1" cy="365125"/>
          </a:xfrm>
          <a:prstGeom prst="rect">
            <a:avLst/>
          </a:prstGeom>
        </p:spPr>
        <p:txBody>
          <a:bodyPr/>
          <a:lstStyle/>
          <a:p>
            <a:fld id="{FF71E96D-D017-4547-A65C-B659B630D724}" type="datetimeFigureOut">
              <a:rPr lang="en-US" smtClean="0"/>
              <a:t>5/7/2024</a:t>
            </a:fld>
            <a:endParaRPr lang="en-US"/>
          </a:p>
        </p:txBody>
      </p:sp>
      <p:sp>
        <p:nvSpPr>
          <p:cNvPr id="5" name="Footer Placeholder 4"/>
          <p:cNvSpPr>
            <a:spLocks noGrp="1"/>
          </p:cNvSpPr>
          <p:nvPr>
            <p:ph type="ftr" sz="quarter" idx="11"/>
          </p:nvPr>
        </p:nvSpPr>
        <p:spPr>
          <a:xfrm>
            <a:off x="4165601"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599" y="6356351"/>
            <a:ext cx="2844801" cy="365125"/>
          </a:xfrm>
          <a:prstGeom prst="rect">
            <a:avLst/>
          </a:prstGeom>
        </p:spPr>
        <p:txBody>
          <a:bodyPr/>
          <a:lstStyle/>
          <a:p>
            <a:fld id="{F1FA6A21-44FA-3441-9291-BD5ADDAEDF5D}" type="slidenum">
              <a:rPr lang="en-US" smtClean="0"/>
              <a:t>‹#›</a:t>
            </a:fld>
            <a:endParaRPr lang="en-US"/>
          </a:p>
        </p:txBody>
      </p:sp>
    </p:spTree>
    <p:extLst>
      <p:ext uri="{BB962C8B-B14F-4D97-AF65-F5344CB8AC3E}">
        <p14:creationId xmlns:p14="http://schemas.microsoft.com/office/powerpoint/2010/main" val="338256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60401" y="1600202"/>
            <a:ext cx="5842000" cy="4525963"/>
          </a:xfrm>
          <a:prstGeom prst="rect">
            <a:avLst/>
          </a:prstGeom>
        </p:spPr>
        <p:txBody>
          <a:bodyPr/>
          <a:lstStyle>
            <a:lvl1pPr>
              <a:defRPr sz="3422"/>
            </a:lvl1pPr>
            <a:lvl2pPr>
              <a:defRPr sz="2966"/>
            </a:lvl2pPr>
            <a:lvl3pPr>
              <a:defRPr sz="2510"/>
            </a:lvl3pPr>
            <a:lvl4pPr>
              <a:defRPr sz="2281"/>
            </a:lvl4pPr>
            <a:lvl5pPr>
              <a:defRPr sz="2281"/>
            </a:lvl5pPr>
            <a:lvl6pPr>
              <a:defRPr sz="2281"/>
            </a:lvl6pPr>
            <a:lvl7pPr>
              <a:defRPr sz="2281"/>
            </a:lvl7pPr>
            <a:lvl8pPr>
              <a:defRPr sz="2281"/>
            </a:lvl8pPr>
            <a:lvl9pPr>
              <a:defRPr sz="2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1" y="1600202"/>
            <a:ext cx="5842000" cy="4525963"/>
          </a:xfrm>
          <a:prstGeom prst="rect">
            <a:avLst/>
          </a:prstGeom>
        </p:spPr>
        <p:txBody>
          <a:bodyPr/>
          <a:lstStyle>
            <a:lvl1pPr>
              <a:defRPr sz="3422"/>
            </a:lvl1pPr>
            <a:lvl2pPr>
              <a:defRPr sz="2966"/>
            </a:lvl2pPr>
            <a:lvl3pPr>
              <a:defRPr sz="2510"/>
            </a:lvl3pPr>
            <a:lvl4pPr>
              <a:defRPr sz="2281"/>
            </a:lvl4pPr>
            <a:lvl5pPr>
              <a:defRPr sz="2281"/>
            </a:lvl5pPr>
            <a:lvl6pPr>
              <a:defRPr sz="2281"/>
            </a:lvl6pPr>
            <a:lvl7pPr>
              <a:defRPr sz="2281"/>
            </a:lvl7pPr>
            <a:lvl8pPr>
              <a:defRPr sz="2281"/>
            </a:lvl8pPr>
            <a:lvl9pPr>
              <a:defRPr sz="2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1" cy="365125"/>
          </a:xfrm>
          <a:prstGeom prst="rect">
            <a:avLst/>
          </a:prstGeom>
        </p:spPr>
        <p:txBody>
          <a:bodyPr/>
          <a:lstStyle/>
          <a:p>
            <a:fld id="{FF71E96D-D017-4547-A65C-B659B630D724}" type="datetimeFigureOut">
              <a:rPr lang="en-US" smtClean="0"/>
              <a:t>5/7/2024</a:t>
            </a:fld>
            <a:endParaRPr lang="en-US"/>
          </a:p>
        </p:txBody>
      </p:sp>
      <p:sp>
        <p:nvSpPr>
          <p:cNvPr id="6" name="Footer Placeholder 5"/>
          <p:cNvSpPr>
            <a:spLocks noGrp="1"/>
          </p:cNvSpPr>
          <p:nvPr>
            <p:ph type="ftr" sz="quarter" idx="11"/>
          </p:nvPr>
        </p:nvSpPr>
        <p:spPr>
          <a:xfrm>
            <a:off x="4165601"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599" y="6356351"/>
            <a:ext cx="2844801" cy="365125"/>
          </a:xfrm>
          <a:prstGeom prst="rect">
            <a:avLst/>
          </a:prstGeom>
        </p:spPr>
        <p:txBody>
          <a:bodyPr/>
          <a:lstStyle/>
          <a:p>
            <a:fld id="{F1FA6A21-44FA-3441-9291-BD5ADDAEDF5D}" type="slidenum">
              <a:rPr lang="en-US" smtClean="0"/>
              <a:t>‹#›</a:t>
            </a:fld>
            <a:endParaRPr lang="en-US"/>
          </a:p>
        </p:txBody>
      </p:sp>
    </p:spTree>
    <p:extLst>
      <p:ext uri="{BB962C8B-B14F-4D97-AF65-F5344CB8AC3E}">
        <p14:creationId xmlns:p14="http://schemas.microsoft.com/office/powerpoint/2010/main" val="267110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a:prstGeom prst="rect">
            <a:avLst/>
          </a:prstGeom>
        </p:spPr>
        <p:txBody>
          <a:bodyPr anchor="b"/>
          <a:lstStyle>
            <a:lvl1pPr marL="0" indent="0">
              <a:buNone/>
              <a:defRPr sz="2966" b="1"/>
            </a:lvl1pPr>
            <a:lvl2pPr marL="567788" indent="0">
              <a:buNone/>
              <a:defRPr sz="2510" b="1"/>
            </a:lvl2pPr>
            <a:lvl3pPr marL="1135575" indent="0">
              <a:buNone/>
              <a:defRPr sz="2281" b="1"/>
            </a:lvl3pPr>
            <a:lvl4pPr marL="1703363" indent="0">
              <a:buNone/>
              <a:defRPr sz="1939" b="1"/>
            </a:lvl4pPr>
            <a:lvl5pPr marL="2271151" indent="0">
              <a:buNone/>
              <a:defRPr sz="1939" b="1"/>
            </a:lvl5pPr>
            <a:lvl6pPr marL="2838938" indent="0">
              <a:buNone/>
              <a:defRPr sz="1939" b="1"/>
            </a:lvl6pPr>
            <a:lvl7pPr marL="3406726" indent="0">
              <a:buNone/>
              <a:defRPr sz="1939" b="1"/>
            </a:lvl7pPr>
            <a:lvl8pPr marL="3974512" indent="0">
              <a:buNone/>
              <a:defRPr sz="1939" b="1"/>
            </a:lvl8pPr>
            <a:lvl9pPr marL="4542300" indent="0">
              <a:buNone/>
              <a:defRPr sz="1939"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a:prstGeom prst="rect">
            <a:avLst/>
          </a:prstGeom>
        </p:spPr>
        <p:txBody>
          <a:bodyPr/>
          <a:lstStyle>
            <a:lvl1pPr>
              <a:defRPr sz="2966"/>
            </a:lvl1pPr>
            <a:lvl2pPr>
              <a:defRPr sz="2510"/>
            </a:lvl2pPr>
            <a:lvl3pPr>
              <a:defRPr sz="22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4" cy="639762"/>
          </a:xfrm>
          <a:prstGeom prst="rect">
            <a:avLst/>
          </a:prstGeom>
        </p:spPr>
        <p:txBody>
          <a:bodyPr anchor="b"/>
          <a:lstStyle>
            <a:lvl1pPr marL="0" indent="0">
              <a:buNone/>
              <a:defRPr sz="2966" b="1"/>
            </a:lvl1pPr>
            <a:lvl2pPr marL="567788" indent="0">
              <a:buNone/>
              <a:defRPr sz="2510" b="1"/>
            </a:lvl2pPr>
            <a:lvl3pPr marL="1135575" indent="0">
              <a:buNone/>
              <a:defRPr sz="2281" b="1"/>
            </a:lvl3pPr>
            <a:lvl4pPr marL="1703363" indent="0">
              <a:buNone/>
              <a:defRPr sz="1939" b="1"/>
            </a:lvl4pPr>
            <a:lvl5pPr marL="2271151" indent="0">
              <a:buNone/>
              <a:defRPr sz="1939" b="1"/>
            </a:lvl5pPr>
            <a:lvl6pPr marL="2838938" indent="0">
              <a:buNone/>
              <a:defRPr sz="1939" b="1"/>
            </a:lvl6pPr>
            <a:lvl7pPr marL="3406726" indent="0">
              <a:buNone/>
              <a:defRPr sz="1939" b="1"/>
            </a:lvl7pPr>
            <a:lvl8pPr marL="3974512" indent="0">
              <a:buNone/>
              <a:defRPr sz="1939" b="1"/>
            </a:lvl8pPr>
            <a:lvl9pPr marL="4542300" indent="0">
              <a:buNone/>
              <a:defRPr sz="1939" b="1"/>
            </a:lvl9pPr>
          </a:lstStyle>
          <a:p>
            <a:pPr lvl="0"/>
            <a:r>
              <a:rPr lang="en-US"/>
              <a:t>Click to edit Master text styles</a:t>
            </a:r>
          </a:p>
        </p:txBody>
      </p:sp>
      <p:sp>
        <p:nvSpPr>
          <p:cNvPr id="6" name="Content Placeholder 5"/>
          <p:cNvSpPr>
            <a:spLocks noGrp="1"/>
          </p:cNvSpPr>
          <p:nvPr>
            <p:ph sz="quarter" idx="4"/>
          </p:nvPr>
        </p:nvSpPr>
        <p:spPr>
          <a:xfrm>
            <a:off x="6193368" y="2174876"/>
            <a:ext cx="5389034" cy="3951288"/>
          </a:xfrm>
          <a:prstGeom prst="rect">
            <a:avLst/>
          </a:prstGeom>
        </p:spPr>
        <p:txBody>
          <a:bodyPr/>
          <a:lstStyle>
            <a:lvl1pPr>
              <a:defRPr sz="2966"/>
            </a:lvl1pPr>
            <a:lvl2pPr>
              <a:defRPr sz="2510"/>
            </a:lvl2pPr>
            <a:lvl3pPr>
              <a:defRPr sz="22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1" cy="365125"/>
          </a:xfrm>
          <a:prstGeom prst="rect">
            <a:avLst/>
          </a:prstGeom>
        </p:spPr>
        <p:txBody>
          <a:bodyPr/>
          <a:lstStyle/>
          <a:p>
            <a:fld id="{FF71E96D-D017-4547-A65C-B659B630D724}" type="datetimeFigureOut">
              <a:rPr lang="en-US" smtClean="0"/>
              <a:t>5/7/2024</a:t>
            </a:fld>
            <a:endParaRPr lang="en-US"/>
          </a:p>
        </p:txBody>
      </p:sp>
      <p:sp>
        <p:nvSpPr>
          <p:cNvPr id="8" name="Footer Placeholder 7"/>
          <p:cNvSpPr>
            <a:spLocks noGrp="1"/>
          </p:cNvSpPr>
          <p:nvPr>
            <p:ph type="ftr" sz="quarter" idx="11"/>
          </p:nvPr>
        </p:nvSpPr>
        <p:spPr>
          <a:xfrm>
            <a:off x="4165601"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599" y="6356351"/>
            <a:ext cx="2844801" cy="365125"/>
          </a:xfrm>
          <a:prstGeom prst="rect">
            <a:avLst/>
          </a:prstGeom>
        </p:spPr>
        <p:txBody>
          <a:bodyPr/>
          <a:lstStyle/>
          <a:p>
            <a:fld id="{F1FA6A21-44FA-3441-9291-BD5ADDAEDF5D}" type="slidenum">
              <a:rPr lang="en-US" smtClean="0"/>
              <a:t>‹#›</a:t>
            </a:fld>
            <a:endParaRPr lang="en-US"/>
          </a:p>
        </p:txBody>
      </p:sp>
    </p:spTree>
    <p:extLst>
      <p:ext uri="{BB962C8B-B14F-4D97-AF65-F5344CB8AC3E}">
        <p14:creationId xmlns:p14="http://schemas.microsoft.com/office/powerpoint/2010/main" val="100520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1" cy="365125"/>
          </a:xfrm>
          <a:prstGeom prst="rect">
            <a:avLst/>
          </a:prstGeom>
        </p:spPr>
        <p:txBody>
          <a:bodyPr/>
          <a:lstStyle/>
          <a:p>
            <a:fld id="{FF71E96D-D017-4547-A65C-B659B630D724}" type="datetimeFigureOut">
              <a:rPr lang="en-US" smtClean="0"/>
              <a:t>5/7/2024</a:t>
            </a:fld>
            <a:endParaRPr lang="en-US"/>
          </a:p>
        </p:txBody>
      </p:sp>
      <p:sp>
        <p:nvSpPr>
          <p:cNvPr id="4" name="Footer Placeholder 3"/>
          <p:cNvSpPr>
            <a:spLocks noGrp="1"/>
          </p:cNvSpPr>
          <p:nvPr>
            <p:ph type="ftr" sz="quarter" idx="11"/>
          </p:nvPr>
        </p:nvSpPr>
        <p:spPr>
          <a:xfrm>
            <a:off x="4165601"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599" y="6356351"/>
            <a:ext cx="2844801" cy="365125"/>
          </a:xfrm>
          <a:prstGeom prst="rect">
            <a:avLst/>
          </a:prstGeom>
        </p:spPr>
        <p:txBody>
          <a:bodyPr/>
          <a:lstStyle/>
          <a:p>
            <a:fld id="{F1FA6A21-44FA-3441-9291-BD5ADDAEDF5D}" type="slidenum">
              <a:rPr lang="en-US" smtClean="0"/>
              <a:t>‹#›</a:t>
            </a:fld>
            <a:endParaRPr lang="en-US"/>
          </a:p>
        </p:txBody>
      </p:sp>
    </p:spTree>
    <p:extLst>
      <p:ext uri="{BB962C8B-B14F-4D97-AF65-F5344CB8AC3E}">
        <p14:creationId xmlns:p14="http://schemas.microsoft.com/office/powerpoint/2010/main" val="131858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1" cy="365125"/>
          </a:xfrm>
          <a:prstGeom prst="rect">
            <a:avLst/>
          </a:prstGeom>
        </p:spPr>
        <p:txBody>
          <a:bodyPr/>
          <a:lstStyle/>
          <a:p>
            <a:fld id="{FF71E96D-D017-4547-A65C-B659B630D724}" type="datetimeFigureOut">
              <a:rPr lang="en-US" smtClean="0"/>
              <a:t>5/7/2024</a:t>
            </a:fld>
            <a:endParaRPr lang="en-US"/>
          </a:p>
        </p:txBody>
      </p:sp>
      <p:sp>
        <p:nvSpPr>
          <p:cNvPr id="3" name="Footer Placeholder 2"/>
          <p:cNvSpPr>
            <a:spLocks noGrp="1"/>
          </p:cNvSpPr>
          <p:nvPr>
            <p:ph type="ftr" sz="quarter" idx="11"/>
          </p:nvPr>
        </p:nvSpPr>
        <p:spPr>
          <a:xfrm>
            <a:off x="4165601"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599" y="6356351"/>
            <a:ext cx="2844801" cy="365125"/>
          </a:xfrm>
          <a:prstGeom prst="rect">
            <a:avLst/>
          </a:prstGeom>
        </p:spPr>
        <p:txBody>
          <a:bodyPr/>
          <a:lstStyle/>
          <a:p>
            <a:fld id="{F1FA6A21-44FA-3441-9291-BD5ADDAEDF5D}" type="slidenum">
              <a:rPr lang="en-US" smtClean="0"/>
              <a:t>‹#›</a:t>
            </a:fld>
            <a:endParaRPr lang="en-US"/>
          </a:p>
        </p:txBody>
      </p:sp>
    </p:spTree>
    <p:extLst>
      <p:ext uri="{BB962C8B-B14F-4D97-AF65-F5344CB8AC3E}">
        <p14:creationId xmlns:p14="http://schemas.microsoft.com/office/powerpoint/2010/main" val="239255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5" cy="1162050"/>
          </a:xfrm>
          <a:prstGeom prst="rect">
            <a:avLst/>
          </a:prstGeom>
        </p:spPr>
        <p:txBody>
          <a:bodyPr anchor="b"/>
          <a:lstStyle>
            <a:lvl1pPr algn="l">
              <a:defRPr sz="2510" b="1"/>
            </a:lvl1pPr>
          </a:lstStyle>
          <a:p>
            <a:r>
              <a:rPr lang="en-US"/>
              <a:t>Click to edit Master title style</a:t>
            </a:r>
          </a:p>
        </p:txBody>
      </p:sp>
      <p:sp>
        <p:nvSpPr>
          <p:cNvPr id="4" name="Text Placeholder 3"/>
          <p:cNvSpPr>
            <a:spLocks noGrp="1"/>
          </p:cNvSpPr>
          <p:nvPr>
            <p:ph type="body" sz="half" idx="2"/>
          </p:nvPr>
        </p:nvSpPr>
        <p:spPr>
          <a:xfrm>
            <a:off x="609601" y="1435101"/>
            <a:ext cx="4011085" cy="4691063"/>
          </a:xfrm>
          <a:prstGeom prst="rect">
            <a:avLst/>
          </a:prstGeom>
        </p:spPr>
        <p:txBody>
          <a:bodyPr/>
          <a:lstStyle>
            <a:lvl1pPr marL="0" indent="0">
              <a:buNone/>
              <a:defRPr sz="1711"/>
            </a:lvl1pPr>
            <a:lvl2pPr marL="567788" indent="0">
              <a:buNone/>
              <a:defRPr sz="1483"/>
            </a:lvl2pPr>
            <a:lvl3pPr marL="1135575" indent="0">
              <a:buNone/>
              <a:defRPr sz="1255"/>
            </a:lvl3pPr>
            <a:lvl4pPr marL="1703363" indent="0">
              <a:buNone/>
              <a:defRPr sz="1141"/>
            </a:lvl4pPr>
            <a:lvl5pPr marL="2271151" indent="0">
              <a:buNone/>
              <a:defRPr sz="1141"/>
            </a:lvl5pPr>
            <a:lvl6pPr marL="2838938" indent="0">
              <a:buNone/>
              <a:defRPr sz="1141"/>
            </a:lvl6pPr>
            <a:lvl7pPr marL="3406726" indent="0">
              <a:buNone/>
              <a:defRPr sz="1141"/>
            </a:lvl7pPr>
            <a:lvl8pPr marL="3974512" indent="0">
              <a:buNone/>
              <a:defRPr sz="1141"/>
            </a:lvl8pPr>
            <a:lvl9pPr marL="4542300" indent="0">
              <a:buNone/>
              <a:defRPr sz="1141"/>
            </a:lvl9pPr>
          </a:lstStyle>
          <a:p>
            <a:pPr lvl="0"/>
            <a:r>
              <a:rPr lang="en-US"/>
              <a:t>Click to edit Master text styles</a:t>
            </a:r>
          </a:p>
        </p:txBody>
      </p:sp>
    </p:spTree>
    <p:extLst>
      <p:ext uri="{BB962C8B-B14F-4D97-AF65-F5344CB8AC3E}">
        <p14:creationId xmlns:p14="http://schemas.microsoft.com/office/powerpoint/2010/main" val="396030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51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992"/>
            </a:lvl1pPr>
            <a:lvl2pPr marL="567788" indent="0">
              <a:buNone/>
              <a:defRPr sz="3422"/>
            </a:lvl2pPr>
            <a:lvl3pPr marL="1135575" indent="0">
              <a:buNone/>
              <a:defRPr sz="2966"/>
            </a:lvl3pPr>
            <a:lvl4pPr marL="1703363" indent="0">
              <a:buNone/>
              <a:defRPr sz="2510"/>
            </a:lvl4pPr>
            <a:lvl5pPr marL="2271151" indent="0">
              <a:buNone/>
              <a:defRPr sz="2510"/>
            </a:lvl5pPr>
            <a:lvl6pPr marL="2838938" indent="0">
              <a:buNone/>
              <a:defRPr sz="2510"/>
            </a:lvl6pPr>
            <a:lvl7pPr marL="3406726" indent="0">
              <a:buNone/>
              <a:defRPr sz="2510"/>
            </a:lvl7pPr>
            <a:lvl8pPr marL="3974512" indent="0">
              <a:buNone/>
              <a:defRPr sz="2510"/>
            </a:lvl8pPr>
            <a:lvl9pPr marL="4542300" indent="0">
              <a:buNone/>
              <a:defRPr sz="251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711"/>
            </a:lvl1pPr>
            <a:lvl2pPr marL="567788" indent="0">
              <a:buNone/>
              <a:defRPr sz="1483"/>
            </a:lvl2pPr>
            <a:lvl3pPr marL="1135575" indent="0">
              <a:buNone/>
              <a:defRPr sz="1255"/>
            </a:lvl3pPr>
            <a:lvl4pPr marL="1703363" indent="0">
              <a:buNone/>
              <a:defRPr sz="1141"/>
            </a:lvl4pPr>
            <a:lvl5pPr marL="2271151" indent="0">
              <a:buNone/>
              <a:defRPr sz="1141"/>
            </a:lvl5pPr>
            <a:lvl6pPr marL="2838938" indent="0">
              <a:buNone/>
              <a:defRPr sz="1141"/>
            </a:lvl6pPr>
            <a:lvl7pPr marL="3406726" indent="0">
              <a:buNone/>
              <a:defRPr sz="1141"/>
            </a:lvl7pPr>
            <a:lvl8pPr marL="3974512" indent="0">
              <a:buNone/>
              <a:defRPr sz="1141"/>
            </a:lvl8pPr>
            <a:lvl9pPr marL="4542300" indent="0">
              <a:buNone/>
              <a:defRPr sz="1141"/>
            </a:lvl9pPr>
          </a:lstStyle>
          <a:p>
            <a:pPr lvl="0"/>
            <a:r>
              <a:rPr lang="en-US"/>
              <a:t>Click to edit Master text styles</a:t>
            </a:r>
          </a:p>
        </p:txBody>
      </p:sp>
      <p:sp>
        <p:nvSpPr>
          <p:cNvPr id="5" name="Date Placeholder 4"/>
          <p:cNvSpPr>
            <a:spLocks noGrp="1"/>
          </p:cNvSpPr>
          <p:nvPr>
            <p:ph type="dt" sz="half" idx="10"/>
          </p:nvPr>
        </p:nvSpPr>
        <p:spPr>
          <a:xfrm>
            <a:off x="609600" y="6356351"/>
            <a:ext cx="2844801" cy="365125"/>
          </a:xfrm>
          <a:prstGeom prst="rect">
            <a:avLst/>
          </a:prstGeom>
        </p:spPr>
        <p:txBody>
          <a:bodyPr/>
          <a:lstStyle/>
          <a:p>
            <a:fld id="{FF71E96D-D017-4547-A65C-B659B630D724}" type="datetimeFigureOut">
              <a:rPr lang="en-US" smtClean="0"/>
              <a:t>5/7/2024</a:t>
            </a:fld>
            <a:endParaRPr lang="en-US"/>
          </a:p>
        </p:txBody>
      </p:sp>
      <p:sp>
        <p:nvSpPr>
          <p:cNvPr id="6" name="Footer Placeholder 5"/>
          <p:cNvSpPr>
            <a:spLocks noGrp="1"/>
          </p:cNvSpPr>
          <p:nvPr>
            <p:ph type="ftr" sz="quarter" idx="11"/>
          </p:nvPr>
        </p:nvSpPr>
        <p:spPr>
          <a:xfrm>
            <a:off x="4165601"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599" y="6356351"/>
            <a:ext cx="2844801" cy="365125"/>
          </a:xfrm>
          <a:prstGeom prst="rect">
            <a:avLst/>
          </a:prstGeom>
        </p:spPr>
        <p:txBody>
          <a:bodyPr/>
          <a:lstStyle/>
          <a:p>
            <a:fld id="{F1FA6A21-44FA-3441-9291-BD5ADDAEDF5D}" type="slidenum">
              <a:rPr lang="en-US" smtClean="0"/>
              <a:t>‹#›</a:t>
            </a:fld>
            <a:endParaRPr lang="en-US"/>
          </a:p>
        </p:txBody>
      </p:sp>
    </p:spTree>
    <p:extLst>
      <p:ext uri="{BB962C8B-B14F-4D97-AF65-F5344CB8AC3E}">
        <p14:creationId xmlns:p14="http://schemas.microsoft.com/office/powerpoint/2010/main" val="397648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7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567788" rtl="0" eaLnBrk="1" latinLnBrk="0" hangingPunct="1">
        <a:spcBef>
          <a:spcPct val="0"/>
        </a:spcBef>
        <a:buNone/>
        <a:defRPr sz="5475" kern="1200">
          <a:solidFill>
            <a:schemeClr val="tx1"/>
          </a:solidFill>
          <a:latin typeface="+mj-lt"/>
          <a:ea typeface="+mj-ea"/>
          <a:cs typeface="+mj-cs"/>
        </a:defRPr>
      </a:lvl1pPr>
    </p:titleStyle>
    <p:bodyStyle>
      <a:lvl1pPr marL="425840" indent="-425840" algn="l" defTabSz="567788" rtl="0" eaLnBrk="1" latinLnBrk="0" hangingPunct="1">
        <a:spcBef>
          <a:spcPct val="20000"/>
        </a:spcBef>
        <a:buFont typeface="Arial"/>
        <a:buChar char="•"/>
        <a:defRPr sz="3992" kern="1200">
          <a:solidFill>
            <a:schemeClr val="tx1"/>
          </a:solidFill>
          <a:latin typeface="+mn-lt"/>
          <a:ea typeface="+mn-ea"/>
          <a:cs typeface="+mn-cs"/>
        </a:defRPr>
      </a:lvl1pPr>
      <a:lvl2pPr marL="922655" indent="-354867" algn="l" defTabSz="567788" rtl="0" eaLnBrk="1" latinLnBrk="0" hangingPunct="1">
        <a:spcBef>
          <a:spcPct val="20000"/>
        </a:spcBef>
        <a:buFont typeface="Arial"/>
        <a:buChar char="–"/>
        <a:defRPr sz="3422" kern="1200">
          <a:solidFill>
            <a:schemeClr val="tx1"/>
          </a:solidFill>
          <a:latin typeface="+mn-lt"/>
          <a:ea typeface="+mn-ea"/>
          <a:cs typeface="+mn-cs"/>
        </a:defRPr>
      </a:lvl2pPr>
      <a:lvl3pPr marL="1419469" indent="-283894" algn="l" defTabSz="567788" rtl="0" eaLnBrk="1" latinLnBrk="0" hangingPunct="1">
        <a:spcBef>
          <a:spcPct val="20000"/>
        </a:spcBef>
        <a:buFont typeface="Arial"/>
        <a:buChar char="•"/>
        <a:defRPr sz="2966" kern="1200">
          <a:solidFill>
            <a:schemeClr val="tx1"/>
          </a:solidFill>
          <a:latin typeface="+mn-lt"/>
          <a:ea typeface="+mn-ea"/>
          <a:cs typeface="+mn-cs"/>
        </a:defRPr>
      </a:lvl3pPr>
      <a:lvl4pPr marL="1987257" indent="-283894" algn="l" defTabSz="567788" rtl="0" eaLnBrk="1" latinLnBrk="0" hangingPunct="1">
        <a:spcBef>
          <a:spcPct val="20000"/>
        </a:spcBef>
        <a:buFont typeface="Arial"/>
        <a:buChar char="–"/>
        <a:defRPr sz="2510" kern="1200">
          <a:solidFill>
            <a:schemeClr val="tx1"/>
          </a:solidFill>
          <a:latin typeface="+mn-lt"/>
          <a:ea typeface="+mn-ea"/>
          <a:cs typeface="+mn-cs"/>
        </a:defRPr>
      </a:lvl4pPr>
      <a:lvl5pPr marL="2555044" indent="-283894" algn="l" defTabSz="567788" rtl="0" eaLnBrk="1" latinLnBrk="0" hangingPunct="1">
        <a:spcBef>
          <a:spcPct val="20000"/>
        </a:spcBef>
        <a:buFont typeface="Arial"/>
        <a:buChar char="»"/>
        <a:defRPr sz="2510" kern="1200">
          <a:solidFill>
            <a:schemeClr val="tx1"/>
          </a:solidFill>
          <a:latin typeface="+mn-lt"/>
          <a:ea typeface="+mn-ea"/>
          <a:cs typeface="+mn-cs"/>
        </a:defRPr>
      </a:lvl5pPr>
      <a:lvl6pPr marL="3122832" indent="-283894" algn="l" defTabSz="567788" rtl="0" eaLnBrk="1" latinLnBrk="0" hangingPunct="1">
        <a:spcBef>
          <a:spcPct val="20000"/>
        </a:spcBef>
        <a:buFont typeface="Arial"/>
        <a:buChar char="•"/>
        <a:defRPr sz="2510" kern="1200">
          <a:solidFill>
            <a:schemeClr val="tx1"/>
          </a:solidFill>
          <a:latin typeface="+mn-lt"/>
          <a:ea typeface="+mn-ea"/>
          <a:cs typeface="+mn-cs"/>
        </a:defRPr>
      </a:lvl6pPr>
      <a:lvl7pPr marL="3690620" indent="-283894" algn="l" defTabSz="567788" rtl="0" eaLnBrk="1" latinLnBrk="0" hangingPunct="1">
        <a:spcBef>
          <a:spcPct val="20000"/>
        </a:spcBef>
        <a:buFont typeface="Arial"/>
        <a:buChar char="•"/>
        <a:defRPr sz="2510" kern="1200">
          <a:solidFill>
            <a:schemeClr val="tx1"/>
          </a:solidFill>
          <a:latin typeface="+mn-lt"/>
          <a:ea typeface="+mn-ea"/>
          <a:cs typeface="+mn-cs"/>
        </a:defRPr>
      </a:lvl7pPr>
      <a:lvl8pPr marL="4258406" indent="-283894" algn="l" defTabSz="567788" rtl="0" eaLnBrk="1" latinLnBrk="0" hangingPunct="1">
        <a:spcBef>
          <a:spcPct val="20000"/>
        </a:spcBef>
        <a:buFont typeface="Arial"/>
        <a:buChar char="•"/>
        <a:defRPr sz="2510" kern="1200">
          <a:solidFill>
            <a:schemeClr val="tx1"/>
          </a:solidFill>
          <a:latin typeface="+mn-lt"/>
          <a:ea typeface="+mn-ea"/>
          <a:cs typeface="+mn-cs"/>
        </a:defRPr>
      </a:lvl8pPr>
      <a:lvl9pPr marL="4826194" indent="-283894" algn="l" defTabSz="567788" rtl="0" eaLnBrk="1" latinLnBrk="0" hangingPunct="1">
        <a:spcBef>
          <a:spcPct val="20000"/>
        </a:spcBef>
        <a:buFont typeface="Arial"/>
        <a:buChar char="•"/>
        <a:defRPr sz="2510" kern="1200">
          <a:solidFill>
            <a:schemeClr val="tx1"/>
          </a:solidFill>
          <a:latin typeface="+mn-lt"/>
          <a:ea typeface="+mn-ea"/>
          <a:cs typeface="+mn-cs"/>
        </a:defRPr>
      </a:lvl9pPr>
    </p:bodyStyle>
    <p:otherStyle>
      <a:defPPr>
        <a:defRPr lang="en-US"/>
      </a:defPPr>
      <a:lvl1pPr marL="0" algn="l" defTabSz="567788" rtl="0" eaLnBrk="1" latinLnBrk="0" hangingPunct="1">
        <a:defRPr sz="2281" kern="1200">
          <a:solidFill>
            <a:schemeClr val="tx1"/>
          </a:solidFill>
          <a:latin typeface="+mn-lt"/>
          <a:ea typeface="+mn-ea"/>
          <a:cs typeface="+mn-cs"/>
        </a:defRPr>
      </a:lvl1pPr>
      <a:lvl2pPr marL="567788" algn="l" defTabSz="567788" rtl="0" eaLnBrk="1" latinLnBrk="0" hangingPunct="1">
        <a:defRPr sz="2281" kern="1200">
          <a:solidFill>
            <a:schemeClr val="tx1"/>
          </a:solidFill>
          <a:latin typeface="+mn-lt"/>
          <a:ea typeface="+mn-ea"/>
          <a:cs typeface="+mn-cs"/>
        </a:defRPr>
      </a:lvl2pPr>
      <a:lvl3pPr marL="1135575" algn="l" defTabSz="567788" rtl="0" eaLnBrk="1" latinLnBrk="0" hangingPunct="1">
        <a:defRPr sz="2281" kern="1200">
          <a:solidFill>
            <a:schemeClr val="tx1"/>
          </a:solidFill>
          <a:latin typeface="+mn-lt"/>
          <a:ea typeface="+mn-ea"/>
          <a:cs typeface="+mn-cs"/>
        </a:defRPr>
      </a:lvl3pPr>
      <a:lvl4pPr marL="1703363" algn="l" defTabSz="567788" rtl="0" eaLnBrk="1" latinLnBrk="0" hangingPunct="1">
        <a:defRPr sz="2281" kern="1200">
          <a:solidFill>
            <a:schemeClr val="tx1"/>
          </a:solidFill>
          <a:latin typeface="+mn-lt"/>
          <a:ea typeface="+mn-ea"/>
          <a:cs typeface="+mn-cs"/>
        </a:defRPr>
      </a:lvl4pPr>
      <a:lvl5pPr marL="2271151" algn="l" defTabSz="567788" rtl="0" eaLnBrk="1" latinLnBrk="0" hangingPunct="1">
        <a:defRPr sz="2281" kern="1200">
          <a:solidFill>
            <a:schemeClr val="tx1"/>
          </a:solidFill>
          <a:latin typeface="+mn-lt"/>
          <a:ea typeface="+mn-ea"/>
          <a:cs typeface="+mn-cs"/>
        </a:defRPr>
      </a:lvl5pPr>
      <a:lvl6pPr marL="2838938" algn="l" defTabSz="567788" rtl="0" eaLnBrk="1" latinLnBrk="0" hangingPunct="1">
        <a:defRPr sz="2281" kern="1200">
          <a:solidFill>
            <a:schemeClr val="tx1"/>
          </a:solidFill>
          <a:latin typeface="+mn-lt"/>
          <a:ea typeface="+mn-ea"/>
          <a:cs typeface="+mn-cs"/>
        </a:defRPr>
      </a:lvl6pPr>
      <a:lvl7pPr marL="3406726" algn="l" defTabSz="567788" rtl="0" eaLnBrk="1" latinLnBrk="0" hangingPunct="1">
        <a:defRPr sz="2281" kern="1200">
          <a:solidFill>
            <a:schemeClr val="tx1"/>
          </a:solidFill>
          <a:latin typeface="+mn-lt"/>
          <a:ea typeface="+mn-ea"/>
          <a:cs typeface="+mn-cs"/>
        </a:defRPr>
      </a:lvl7pPr>
      <a:lvl8pPr marL="3974512" algn="l" defTabSz="567788" rtl="0" eaLnBrk="1" latinLnBrk="0" hangingPunct="1">
        <a:defRPr sz="2281" kern="1200">
          <a:solidFill>
            <a:schemeClr val="tx1"/>
          </a:solidFill>
          <a:latin typeface="+mn-lt"/>
          <a:ea typeface="+mn-ea"/>
          <a:cs typeface="+mn-cs"/>
        </a:defRPr>
      </a:lvl8pPr>
      <a:lvl9pPr marL="4542300" algn="l" defTabSz="567788" rtl="0" eaLnBrk="1" latinLnBrk="0" hangingPunct="1">
        <a:defRPr sz="228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2441F-05EC-497E-A476-79D5A638A827}" type="datetimeFigureOut">
              <a:rPr lang="en-AU" smtClean="0"/>
              <a:t>7/05/2024</a:t>
            </a:fld>
            <a:endParaRPr lang="en-AU"/>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7C8E9-78ED-490C-AD53-4DE5E3EB32E0}" type="slidenum">
              <a:rPr lang="en-AU" smtClean="0"/>
              <a:t>‹#›</a:t>
            </a:fld>
            <a:endParaRPr lang="en-AU"/>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8378185"/>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45601" y="-78234"/>
            <a:ext cx="2613156" cy="1959867"/>
          </a:xfrm>
          <a:prstGeom prst="rect">
            <a:avLst/>
          </a:prstGeom>
        </p:spPr>
      </p:pic>
      <p:cxnSp>
        <p:nvCxnSpPr>
          <p:cNvPr id="12" name="Straight Connector 11"/>
          <p:cNvCxnSpPr/>
          <p:nvPr userDrawn="1"/>
        </p:nvCxnSpPr>
        <p:spPr>
          <a:xfrm>
            <a:off x="8940800" y="0"/>
            <a:ext cx="0" cy="175260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891169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2BE08-E0E5-42CE-82AE-088CE6E162FD}" type="datetime1">
              <a:rPr lang="en-US" smtClean="0"/>
              <a:pPr/>
              <a:t>5/7/2024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5FC1D-3A49-41D7-A864-1A271C5ACF5A}" type="slidenum">
              <a:rPr lang="en-US" smtClean="0"/>
              <a:pPr/>
              <a:t>‹#›</a:t>
            </a:fld>
            <a:endParaRPr lang="en-US"/>
          </a:p>
        </p:txBody>
      </p:sp>
    </p:spTree>
    <p:extLst>
      <p:ext uri="{BB962C8B-B14F-4D97-AF65-F5344CB8AC3E}">
        <p14:creationId xmlns:p14="http://schemas.microsoft.com/office/powerpoint/2010/main" val="11839818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hyperlink" Target="https://www.fnu.ac.fj/wp-content/uploads/2021/08/Strategic-Plan_2021-2026_Draft-4.pdf" TargetMode="External"/><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eg"/><Relationship Id="rId9" Type="http://schemas.openxmlformats.org/officeDocument/2006/relationships/hyperlink" Target="https://www.fnu.ac.fj/college-of-medicine/wp-content/uploads/sites/6/2020/09/Fiji_Institute_of_Pacific_Health_Research_Strategic_Plan_2020-2025.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14.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0.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9.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32.png"/><Relationship Id="rId26" Type="http://schemas.openxmlformats.org/officeDocument/2006/relationships/image" Target="../media/image39.png"/><Relationship Id="rId3" Type="http://schemas.openxmlformats.org/officeDocument/2006/relationships/image" Target="../media/image6.jpeg"/><Relationship Id="rId21" Type="http://schemas.openxmlformats.org/officeDocument/2006/relationships/image" Target="../media/image3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1.jpeg"/><Relationship Id="rId25" Type="http://schemas.openxmlformats.org/officeDocument/2006/relationships/image" Target="../media/image38.jpeg"/><Relationship Id="rId2" Type="http://schemas.openxmlformats.org/officeDocument/2006/relationships/notesSlide" Target="../notesSlides/notesSlide15.xml"/><Relationship Id="rId16" Type="http://schemas.openxmlformats.org/officeDocument/2006/relationships/image" Target="../media/image30.png"/><Relationship Id="rId20" Type="http://schemas.openxmlformats.org/officeDocument/2006/relationships/image" Target="../media/image34.jpeg"/><Relationship Id="rId29"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7.gif"/><Relationship Id="rId5" Type="http://schemas.openxmlformats.org/officeDocument/2006/relationships/image" Target="../media/image20.png"/><Relationship Id="rId15" Type="http://schemas.openxmlformats.org/officeDocument/2006/relationships/image" Target="cid:TGIStratIDPrimaryAuesig_cd007c36-405d-4c7a-81a8-c710d4039e88.png" TargetMode="External"/><Relationship Id="rId23" Type="http://schemas.microsoft.com/office/2007/relationships/hdphoto" Target="../media/hdphoto1.wdp"/><Relationship Id="rId28" Type="http://schemas.openxmlformats.org/officeDocument/2006/relationships/image" Target="../media/image41.png"/><Relationship Id="rId10" Type="http://schemas.openxmlformats.org/officeDocument/2006/relationships/image" Target="../media/image25.jpeg"/><Relationship Id="rId19" Type="http://schemas.openxmlformats.org/officeDocument/2006/relationships/image" Target="../media/image33.png"/><Relationship Id="rId4" Type="http://schemas.openxmlformats.org/officeDocument/2006/relationships/image" Target="../media/image7.jpe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6.png"/><Relationship Id="rId27" Type="http://schemas.openxmlformats.org/officeDocument/2006/relationships/image" Target="../media/image40.jpeg"/><Relationship Id="rId30"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lillian.fuata@usp.ac.fj" TargetMode="External"/><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2895601"/>
            <a:ext cx="7772400" cy="14700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FIJI NATIONAL UNIVERSITY </a:t>
            </a:r>
            <a:endParaRPr lang="en-US" sz="2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456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1B6F-97FB-3F7C-204F-F4CF6777AB41}"/>
              </a:ext>
            </a:extLst>
          </p:cNvPr>
          <p:cNvSpPr>
            <a:spLocks noGrp="1"/>
          </p:cNvSpPr>
          <p:nvPr>
            <p:ph type="title"/>
          </p:nvPr>
        </p:nvSpPr>
        <p:spPr>
          <a:xfrm>
            <a:off x="374380" y="0"/>
            <a:ext cx="11817620" cy="1752599"/>
          </a:xfrm>
        </p:spPr>
        <p:txBody>
          <a:bodyPr/>
          <a:lstStyle/>
          <a:p>
            <a:r>
              <a:rPr lang="en-US" b="1" dirty="0">
                <a:solidFill>
                  <a:schemeClr val="bg1"/>
                </a:solidFill>
              </a:rPr>
              <a:t>Total </a:t>
            </a:r>
            <a:r>
              <a:rPr lang="en-US" b="1" dirty="0" err="1">
                <a:solidFill>
                  <a:schemeClr val="bg1"/>
                </a:solidFill>
              </a:rPr>
              <a:t>Programmes</a:t>
            </a:r>
            <a:r>
              <a:rPr lang="en-US" b="1" dirty="0">
                <a:solidFill>
                  <a:schemeClr val="bg1"/>
                </a:solidFill>
              </a:rPr>
              <a:t> (77)</a:t>
            </a:r>
            <a:endParaRPr lang="en-FJ" b="1" dirty="0">
              <a:solidFill>
                <a:schemeClr val="bg1"/>
              </a:solidFill>
            </a:endParaRPr>
          </a:p>
        </p:txBody>
      </p:sp>
      <p:sp>
        <p:nvSpPr>
          <p:cNvPr id="6" name="Content Placeholder 2">
            <a:extLst>
              <a:ext uri="{FF2B5EF4-FFF2-40B4-BE49-F238E27FC236}">
                <a16:creationId xmlns:a16="http://schemas.microsoft.com/office/drawing/2014/main" id="{F833C6FD-A6F8-8005-9F92-DC69EBF2E737}"/>
              </a:ext>
            </a:extLst>
          </p:cNvPr>
          <p:cNvSpPr txBox="1">
            <a:spLocks/>
          </p:cNvSpPr>
          <p:nvPr/>
        </p:nvSpPr>
        <p:spPr>
          <a:xfrm>
            <a:off x="948904" y="1919111"/>
            <a:ext cx="10075653" cy="4343665"/>
          </a:xfrm>
          <a:prstGeom prst="rect">
            <a:avLst/>
          </a:prstGeom>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buFont typeface="Wingdings 3" charset="2"/>
              <a:buNone/>
            </a:pPr>
            <a:r>
              <a:rPr lang="en-US" sz="1800" b="1" u="sng" dirty="0">
                <a:latin typeface="Cavolini" panose="03000502040302020204" pitchFamily="66" charset="0"/>
                <a:cs typeface="Cavolini" panose="03000502040302020204" pitchFamily="66" charset="0"/>
              </a:rPr>
              <a:t>Short courses </a:t>
            </a:r>
          </a:p>
          <a:p>
            <a:pPr>
              <a:lnSpc>
                <a:spcPct val="90000"/>
              </a:lnSpc>
            </a:pPr>
            <a:r>
              <a:rPr lang="en-US" sz="1800" dirty="0">
                <a:solidFill>
                  <a:schemeClr val="tx1">
                    <a:lumMod val="75000"/>
                    <a:lumOff val="25000"/>
                  </a:schemeClr>
                </a:solidFill>
                <a:latin typeface="Cavolini" panose="03000502040302020204" pitchFamily="66" charset="0"/>
                <a:cs typeface="Cavolini" panose="03000502040302020204" pitchFamily="66" charset="0"/>
              </a:rPr>
              <a:t>2 - Short Courses</a:t>
            </a:r>
          </a:p>
          <a:p>
            <a:pPr marL="0" indent="0">
              <a:lnSpc>
                <a:spcPct val="90000"/>
              </a:lnSpc>
              <a:buFont typeface="Wingdings 3" charset="2"/>
              <a:buNone/>
            </a:pPr>
            <a:endParaRPr lang="en-US" sz="1800" b="1" u="sng" dirty="0">
              <a:solidFill>
                <a:schemeClr val="tx1">
                  <a:lumMod val="75000"/>
                  <a:lumOff val="25000"/>
                </a:schemeClr>
              </a:solidFill>
              <a:latin typeface="Cavolini" panose="03000502040302020204" pitchFamily="66" charset="0"/>
              <a:cs typeface="Cavolini" panose="03000502040302020204" pitchFamily="66" charset="0"/>
            </a:endParaRPr>
          </a:p>
          <a:p>
            <a:pPr marL="0" indent="0">
              <a:lnSpc>
                <a:spcPct val="90000"/>
              </a:lnSpc>
              <a:buFont typeface="Wingdings 3" charset="2"/>
              <a:buNone/>
            </a:pPr>
            <a:r>
              <a:rPr lang="en-US" sz="1800" b="1" u="sng" dirty="0">
                <a:solidFill>
                  <a:schemeClr val="tx1">
                    <a:lumMod val="75000"/>
                    <a:lumOff val="25000"/>
                  </a:schemeClr>
                </a:solidFill>
                <a:latin typeface="Cavolini" panose="03000502040302020204" pitchFamily="66" charset="0"/>
                <a:cs typeface="Cavolini" panose="03000502040302020204" pitchFamily="66" charset="0"/>
              </a:rPr>
              <a:t>Total Recorded </a:t>
            </a:r>
            <a:r>
              <a:rPr lang="en-US" sz="1800" b="1" u="sng" dirty="0" err="1">
                <a:solidFill>
                  <a:schemeClr val="tx1">
                    <a:lumMod val="75000"/>
                    <a:lumOff val="25000"/>
                  </a:schemeClr>
                </a:solidFill>
                <a:latin typeface="Cavolini" panose="03000502040302020204" pitchFamily="66" charset="0"/>
                <a:cs typeface="Cavolini" panose="03000502040302020204" pitchFamily="66" charset="0"/>
              </a:rPr>
              <a:t>programmes</a:t>
            </a:r>
            <a:r>
              <a:rPr lang="en-US" sz="1800" b="1" u="sng" dirty="0">
                <a:solidFill>
                  <a:schemeClr val="tx1">
                    <a:lumMod val="75000"/>
                    <a:lumOff val="25000"/>
                  </a:schemeClr>
                </a:solidFill>
                <a:latin typeface="Cavolini" panose="03000502040302020204" pitchFamily="66" charset="0"/>
                <a:cs typeface="Cavolini" panose="03000502040302020204" pitchFamily="66" charset="0"/>
              </a:rPr>
              <a:t> (77)</a:t>
            </a:r>
          </a:p>
          <a:p>
            <a:pPr>
              <a:lnSpc>
                <a:spcPct val="90000"/>
              </a:lnSpc>
            </a:pPr>
            <a:r>
              <a:rPr lang="en-US" sz="1800" dirty="0">
                <a:solidFill>
                  <a:schemeClr val="tx1">
                    <a:lumMod val="75000"/>
                    <a:lumOff val="25000"/>
                  </a:schemeClr>
                </a:solidFill>
                <a:latin typeface="Cavolini" panose="03000502040302020204" pitchFamily="66" charset="0"/>
                <a:cs typeface="Cavolini" panose="03000502040302020204" pitchFamily="66" charset="0"/>
              </a:rPr>
              <a:t>5 - Certificate (Level 4)</a:t>
            </a:r>
          </a:p>
          <a:p>
            <a:pPr>
              <a:lnSpc>
                <a:spcPct val="90000"/>
              </a:lnSpc>
            </a:pPr>
            <a:r>
              <a:rPr lang="en-US" sz="1800" dirty="0">
                <a:solidFill>
                  <a:schemeClr val="tx1">
                    <a:lumMod val="75000"/>
                    <a:lumOff val="25000"/>
                  </a:schemeClr>
                </a:solidFill>
                <a:latin typeface="Cavolini" panose="03000502040302020204" pitchFamily="66" charset="0"/>
                <a:cs typeface="Cavolini" panose="03000502040302020204" pitchFamily="66" charset="0"/>
              </a:rPr>
              <a:t>3 - Certificate (Level 5)</a:t>
            </a:r>
          </a:p>
          <a:p>
            <a:pPr>
              <a:lnSpc>
                <a:spcPct val="90000"/>
              </a:lnSpc>
            </a:pPr>
            <a:r>
              <a:rPr lang="en-US" sz="1800" dirty="0">
                <a:solidFill>
                  <a:schemeClr val="tx1">
                    <a:lumMod val="75000"/>
                    <a:lumOff val="25000"/>
                  </a:schemeClr>
                </a:solidFill>
                <a:latin typeface="Cavolini" panose="03000502040302020204" pitchFamily="66" charset="0"/>
                <a:cs typeface="Cavolini" panose="03000502040302020204" pitchFamily="66" charset="0"/>
              </a:rPr>
              <a:t>3 - Diploma (Level 6)</a:t>
            </a:r>
          </a:p>
          <a:p>
            <a:pPr>
              <a:lnSpc>
                <a:spcPct val="90000"/>
              </a:lnSpc>
            </a:pPr>
            <a:r>
              <a:rPr lang="en-US" sz="1800" dirty="0">
                <a:solidFill>
                  <a:schemeClr val="tx1">
                    <a:lumMod val="75000"/>
                    <a:lumOff val="25000"/>
                  </a:schemeClr>
                </a:solidFill>
                <a:latin typeface="Cavolini" panose="03000502040302020204" pitchFamily="66" charset="0"/>
                <a:cs typeface="Cavolini" panose="03000502040302020204" pitchFamily="66" charset="0"/>
              </a:rPr>
              <a:t>14 - Degree (Level 7)</a:t>
            </a:r>
          </a:p>
          <a:p>
            <a:pPr>
              <a:lnSpc>
                <a:spcPct val="90000"/>
              </a:lnSpc>
            </a:pPr>
            <a:r>
              <a:rPr lang="en-US" sz="1800" dirty="0">
                <a:solidFill>
                  <a:schemeClr val="tx1">
                    <a:lumMod val="75000"/>
                    <a:lumOff val="25000"/>
                  </a:schemeClr>
                </a:solidFill>
                <a:latin typeface="Cavolini" panose="03000502040302020204" pitchFamily="66" charset="0"/>
                <a:cs typeface="Cavolini" panose="03000502040302020204" pitchFamily="66" charset="0"/>
              </a:rPr>
              <a:t>1 - Postgraduate Certificate</a:t>
            </a:r>
          </a:p>
          <a:p>
            <a:pPr>
              <a:lnSpc>
                <a:spcPct val="90000"/>
              </a:lnSpc>
            </a:pPr>
            <a:r>
              <a:rPr lang="en-US" sz="1800" dirty="0">
                <a:solidFill>
                  <a:schemeClr val="tx1">
                    <a:lumMod val="75000"/>
                    <a:lumOff val="25000"/>
                  </a:schemeClr>
                </a:solidFill>
                <a:latin typeface="Cavolini" panose="03000502040302020204" pitchFamily="66" charset="0"/>
                <a:cs typeface="Cavolini" panose="03000502040302020204" pitchFamily="66" charset="0"/>
              </a:rPr>
              <a:t>31 - Postgraduate Diploma</a:t>
            </a:r>
          </a:p>
          <a:p>
            <a:pPr>
              <a:lnSpc>
                <a:spcPct val="90000"/>
              </a:lnSpc>
            </a:pPr>
            <a:r>
              <a:rPr lang="en-US" sz="1800" dirty="0">
                <a:solidFill>
                  <a:schemeClr val="tx1">
                    <a:lumMod val="75000"/>
                    <a:lumOff val="25000"/>
                  </a:schemeClr>
                </a:solidFill>
                <a:latin typeface="Cavolini" panose="03000502040302020204" pitchFamily="66" charset="0"/>
                <a:cs typeface="Cavolini" panose="03000502040302020204" pitchFamily="66" charset="0"/>
              </a:rPr>
              <a:t>18 - Masters</a:t>
            </a:r>
          </a:p>
          <a:p>
            <a:pPr>
              <a:lnSpc>
                <a:spcPct val="90000"/>
              </a:lnSpc>
            </a:pPr>
            <a:r>
              <a:rPr lang="en-US" sz="1800" dirty="0">
                <a:solidFill>
                  <a:schemeClr val="tx1">
                    <a:lumMod val="75000"/>
                    <a:lumOff val="25000"/>
                  </a:schemeClr>
                </a:solidFill>
                <a:latin typeface="Cavolini" panose="03000502040302020204" pitchFamily="66" charset="0"/>
                <a:cs typeface="Cavolini" panose="03000502040302020204" pitchFamily="66" charset="0"/>
              </a:rPr>
              <a:t>HDR (2)</a:t>
            </a:r>
            <a:endParaRPr lang="en-FJ" sz="1800" dirty="0">
              <a:solidFill>
                <a:schemeClr val="tx1">
                  <a:lumMod val="75000"/>
                  <a:lumOff val="25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4373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524000" y="0"/>
            <a:ext cx="762000" cy="6858000"/>
            <a:chOff x="204" y="0"/>
            <a:chExt cx="336" cy="4320"/>
          </a:xfrm>
        </p:grpSpPr>
        <p:pic>
          <p:nvPicPr>
            <p:cNvPr id="5" name="Picture 9"/>
            <p:cNvPicPr>
              <a:picLocks noChangeAspect="1" noChangeArrowheads="1"/>
            </p:cNvPicPr>
            <p:nvPr/>
          </p:nvPicPr>
          <p:blipFill>
            <a:blip r:embed="rId3">
              <a:lum bright="6000"/>
            </a:blip>
            <a:srcRect l="4973" r="50914" b="4556"/>
            <a:stretch>
              <a:fillRect/>
            </a:stretch>
          </p:blipFill>
          <p:spPr bwMode="auto">
            <a:xfrm rot="5400000">
              <a:off x="-6" y="210"/>
              <a:ext cx="756" cy="336"/>
            </a:xfrm>
            <a:prstGeom prst="rect">
              <a:avLst/>
            </a:prstGeom>
            <a:noFill/>
            <a:ln w="9525">
              <a:noFill/>
              <a:miter lim="800000"/>
              <a:headEnd/>
              <a:tailEnd/>
            </a:ln>
          </p:spPr>
        </p:pic>
        <p:pic>
          <p:nvPicPr>
            <p:cNvPr id="6" name="Picture 9"/>
            <p:cNvPicPr>
              <a:picLocks noChangeAspect="1" noChangeArrowheads="1"/>
            </p:cNvPicPr>
            <p:nvPr/>
          </p:nvPicPr>
          <p:blipFill>
            <a:blip r:embed="rId3">
              <a:lum bright="6000"/>
            </a:blip>
            <a:srcRect l="4973" r="50914" b="4556"/>
            <a:stretch>
              <a:fillRect/>
            </a:stretch>
          </p:blipFill>
          <p:spPr bwMode="auto">
            <a:xfrm rot="5400000">
              <a:off x="-6" y="964"/>
              <a:ext cx="756" cy="336"/>
            </a:xfrm>
            <a:prstGeom prst="rect">
              <a:avLst/>
            </a:prstGeom>
            <a:noFill/>
            <a:ln w="9525">
              <a:noFill/>
              <a:miter lim="800000"/>
              <a:headEnd/>
              <a:tailEnd/>
            </a:ln>
          </p:spPr>
        </p:pic>
        <p:pic>
          <p:nvPicPr>
            <p:cNvPr id="7" name="Picture 9"/>
            <p:cNvPicPr>
              <a:picLocks noChangeAspect="1" noChangeArrowheads="1"/>
            </p:cNvPicPr>
            <p:nvPr/>
          </p:nvPicPr>
          <p:blipFill>
            <a:blip r:embed="rId3">
              <a:lum bright="6000"/>
            </a:blip>
            <a:srcRect l="4973" r="50914" b="4556"/>
            <a:stretch>
              <a:fillRect/>
            </a:stretch>
          </p:blipFill>
          <p:spPr bwMode="auto">
            <a:xfrm rot="5400000">
              <a:off x="-6" y="1690"/>
              <a:ext cx="756" cy="336"/>
            </a:xfrm>
            <a:prstGeom prst="rect">
              <a:avLst/>
            </a:prstGeom>
            <a:noFill/>
            <a:ln w="9525">
              <a:noFill/>
              <a:miter lim="800000"/>
              <a:headEnd/>
              <a:tailEnd/>
            </a:ln>
          </p:spPr>
        </p:pic>
        <p:pic>
          <p:nvPicPr>
            <p:cNvPr id="8" name="Picture 9"/>
            <p:cNvPicPr>
              <a:picLocks noChangeAspect="1" noChangeArrowheads="1"/>
            </p:cNvPicPr>
            <p:nvPr/>
          </p:nvPicPr>
          <p:blipFill>
            <a:blip r:embed="rId3">
              <a:lum bright="6000"/>
            </a:blip>
            <a:srcRect l="4973" r="50914" b="4556"/>
            <a:stretch>
              <a:fillRect/>
            </a:stretch>
          </p:blipFill>
          <p:spPr bwMode="auto">
            <a:xfrm rot="5400000">
              <a:off x="-6" y="2415"/>
              <a:ext cx="756" cy="336"/>
            </a:xfrm>
            <a:prstGeom prst="rect">
              <a:avLst/>
            </a:prstGeom>
            <a:noFill/>
            <a:ln w="9525">
              <a:noFill/>
              <a:miter lim="800000"/>
              <a:headEnd/>
              <a:tailEnd/>
            </a:ln>
          </p:spPr>
        </p:pic>
        <p:pic>
          <p:nvPicPr>
            <p:cNvPr id="9" name="Picture 9"/>
            <p:cNvPicPr>
              <a:picLocks noChangeAspect="1" noChangeArrowheads="1"/>
            </p:cNvPicPr>
            <p:nvPr/>
          </p:nvPicPr>
          <p:blipFill>
            <a:blip r:embed="rId3">
              <a:lum bright="6000"/>
            </a:blip>
            <a:srcRect l="4973" r="50914" b="4556"/>
            <a:stretch>
              <a:fillRect/>
            </a:stretch>
          </p:blipFill>
          <p:spPr bwMode="auto">
            <a:xfrm rot="5400000">
              <a:off x="-6" y="3141"/>
              <a:ext cx="756" cy="336"/>
            </a:xfrm>
            <a:prstGeom prst="rect">
              <a:avLst/>
            </a:prstGeom>
            <a:noFill/>
            <a:ln w="9525">
              <a:noFill/>
              <a:miter lim="800000"/>
              <a:headEnd/>
              <a:tailEnd/>
            </a:ln>
          </p:spPr>
        </p:pic>
        <p:pic>
          <p:nvPicPr>
            <p:cNvPr id="10" name="Picture 19"/>
            <p:cNvPicPr>
              <a:picLocks noChangeAspect="1" noChangeArrowheads="1"/>
            </p:cNvPicPr>
            <p:nvPr/>
          </p:nvPicPr>
          <p:blipFill>
            <a:blip r:embed="rId4">
              <a:lum bright="6000"/>
            </a:blip>
            <a:srcRect l="4973" r="50914" b="4556"/>
            <a:stretch>
              <a:fillRect/>
            </a:stretch>
          </p:blipFill>
          <p:spPr bwMode="auto">
            <a:xfrm rot="5400000">
              <a:off x="40" y="3821"/>
              <a:ext cx="663" cy="336"/>
            </a:xfrm>
            <a:prstGeom prst="rect">
              <a:avLst/>
            </a:prstGeom>
            <a:noFill/>
            <a:ln w="9525">
              <a:noFill/>
              <a:miter lim="800000"/>
              <a:headEnd/>
              <a:tailEnd/>
            </a:ln>
          </p:spPr>
        </p:pic>
      </p:grpSp>
      <p:sp>
        <p:nvSpPr>
          <p:cNvPr id="11" name="Footer Placeholder 10"/>
          <p:cNvSpPr>
            <a:spLocks noGrp="1"/>
          </p:cNvSpPr>
          <p:nvPr>
            <p:ph type="ftr" sz="quarter" idx="11"/>
          </p:nvPr>
        </p:nvSpPr>
        <p:spPr>
          <a:xfrm>
            <a:off x="2438400" y="5334001"/>
            <a:ext cx="7772400" cy="13112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t/>
            </a:r>
            <a:b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b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2" name="Picture 2" descr="https://pbs.twimg.com/profile_images/1230828312622026752/HuU4RQB3_400x4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4868" y="5441190"/>
            <a:ext cx="1525133" cy="14574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7467601" y="5569798"/>
            <a:ext cx="3184793" cy="1286367"/>
          </a:xfrm>
          <a:prstGeom prst="rect">
            <a:avLst/>
          </a:prstGeom>
        </p:spPr>
      </p:pic>
      <p:pic>
        <p:nvPicPr>
          <p:cNvPr id="3" name="Picture 2"/>
          <p:cNvPicPr>
            <a:picLocks noChangeAspect="1"/>
          </p:cNvPicPr>
          <p:nvPr/>
        </p:nvPicPr>
        <p:blipFill>
          <a:blip r:embed="rId7"/>
          <a:stretch>
            <a:fillRect/>
          </a:stretch>
        </p:blipFill>
        <p:spPr>
          <a:xfrm>
            <a:off x="3962400" y="6400063"/>
            <a:ext cx="3200400" cy="371888"/>
          </a:xfrm>
          <a:prstGeom prst="rect">
            <a:avLst/>
          </a:prstGeom>
        </p:spPr>
      </p:pic>
      <p:sp>
        <p:nvSpPr>
          <p:cNvPr id="13" name="TextBox 12"/>
          <p:cNvSpPr txBox="1"/>
          <p:nvPr/>
        </p:nvSpPr>
        <p:spPr>
          <a:xfrm>
            <a:off x="3219809" y="2074175"/>
            <a:ext cx="6858000" cy="830997"/>
          </a:xfrm>
          <a:prstGeom prst="rect">
            <a:avLst/>
          </a:prstGeom>
          <a:ln>
            <a:noFill/>
          </a:ln>
          <a:effectLst>
            <a:reflection blurRad="6350" stA="50000" endA="300" endPos="55000" dir="5400000" sy="-100000" algn="bl" rotWithShape="0"/>
            <a:softEdge rad="635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2060"/>
                </a:solidFill>
                <a:effectLst/>
                <a:uLnTx/>
                <a:uFillTx/>
                <a:latin typeface="Berlin Sans FB Demi" panose="020E0802020502020306" pitchFamily="34" charset="0"/>
                <a:ea typeface="+mn-ea"/>
                <a:cs typeface="+mn-cs"/>
              </a:rPr>
              <a:t>RESEARCH UPDATES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524000" y="0"/>
            <a:ext cx="762000" cy="6858000"/>
            <a:chOff x="204" y="0"/>
            <a:chExt cx="336" cy="4320"/>
          </a:xfrm>
        </p:grpSpPr>
        <p:pic>
          <p:nvPicPr>
            <p:cNvPr id="5" name="Picture 9"/>
            <p:cNvPicPr>
              <a:picLocks noChangeAspect="1" noChangeArrowheads="1"/>
            </p:cNvPicPr>
            <p:nvPr/>
          </p:nvPicPr>
          <p:blipFill>
            <a:blip r:embed="rId3">
              <a:lum bright="6000"/>
            </a:blip>
            <a:srcRect l="4973" r="50914" b="4556"/>
            <a:stretch>
              <a:fillRect/>
            </a:stretch>
          </p:blipFill>
          <p:spPr bwMode="auto">
            <a:xfrm rot="5400000">
              <a:off x="-6" y="210"/>
              <a:ext cx="756" cy="336"/>
            </a:xfrm>
            <a:prstGeom prst="rect">
              <a:avLst/>
            </a:prstGeom>
            <a:noFill/>
            <a:ln w="9525">
              <a:noFill/>
              <a:miter lim="800000"/>
              <a:headEnd/>
              <a:tailEnd/>
            </a:ln>
          </p:spPr>
        </p:pic>
        <p:pic>
          <p:nvPicPr>
            <p:cNvPr id="6" name="Picture 9"/>
            <p:cNvPicPr>
              <a:picLocks noChangeAspect="1" noChangeArrowheads="1"/>
            </p:cNvPicPr>
            <p:nvPr/>
          </p:nvPicPr>
          <p:blipFill>
            <a:blip r:embed="rId3">
              <a:lum bright="6000"/>
            </a:blip>
            <a:srcRect l="4973" r="50914" b="4556"/>
            <a:stretch>
              <a:fillRect/>
            </a:stretch>
          </p:blipFill>
          <p:spPr bwMode="auto">
            <a:xfrm rot="5400000">
              <a:off x="-6" y="964"/>
              <a:ext cx="756" cy="336"/>
            </a:xfrm>
            <a:prstGeom prst="rect">
              <a:avLst/>
            </a:prstGeom>
            <a:noFill/>
            <a:ln w="9525">
              <a:noFill/>
              <a:miter lim="800000"/>
              <a:headEnd/>
              <a:tailEnd/>
            </a:ln>
          </p:spPr>
        </p:pic>
        <p:pic>
          <p:nvPicPr>
            <p:cNvPr id="7" name="Picture 9"/>
            <p:cNvPicPr>
              <a:picLocks noChangeAspect="1" noChangeArrowheads="1"/>
            </p:cNvPicPr>
            <p:nvPr/>
          </p:nvPicPr>
          <p:blipFill>
            <a:blip r:embed="rId3">
              <a:lum bright="6000"/>
            </a:blip>
            <a:srcRect l="4973" r="50914" b="4556"/>
            <a:stretch>
              <a:fillRect/>
            </a:stretch>
          </p:blipFill>
          <p:spPr bwMode="auto">
            <a:xfrm rot="5400000">
              <a:off x="-6" y="1690"/>
              <a:ext cx="756" cy="336"/>
            </a:xfrm>
            <a:prstGeom prst="rect">
              <a:avLst/>
            </a:prstGeom>
            <a:noFill/>
            <a:ln w="9525">
              <a:noFill/>
              <a:miter lim="800000"/>
              <a:headEnd/>
              <a:tailEnd/>
            </a:ln>
          </p:spPr>
        </p:pic>
        <p:pic>
          <p:nvPicPr>
            <p:cNvPr id="8" name="Picture 9"/>
            <p:cNvPicPr>
              <a:picLocks noChangeAspect="1" noChangeArrowheads="1"/>
            </p:cNvPicPr>
            <p:nvPr/>
          </p:nvPicPr>
          <p:blipFill>
            <a:blip r:embed="rId3">
              <a:lum bright="6000"/>
            </a:blip>
            <a:srcRect l="4973" r="50914" b="4556"/>
            <a:stretch>
              <a:fillRect/>
            </a:stretch>
          </p:blipFill>
          <p:spPr bwMode="auto">
            <a:xfrm rot="5400000">
              <a:off x="-6" y="2415"/>
              <a:ext cx="756" cy="336"/>
            </a:xfrm>
            <a:prstGeom prst="rect">
              <a:avLst/>
            </a:prstGeom>
            <a:noFill/>
            <a:ln w="9525">
              <a:noFill/>
              <a:miter lim="800000"/>
              <a:headEnd/>
              <a:tailEnd/>
            </a:ln>
          </p:spPr>
        </p:pic>
        <p:pic>
          <p:nvPicPr>
            <p:cNvPr id="9" name="Picture 9"/>
            <p:cNvPicPr>
              <a:picLocks noChangeAspect="1" noChangeArrowheads="1"/>
            </p:cNvPicPr>
            <p:nvPr/>
          </p:nvPicPr>
          <p:blipFill>
            <a:blip r:embed="rId3">
              <a:lum bright="6000"/>
            </a:blip>
            <a:srcRect l="4973" r="50914" b="4556"/>
            <a:stretch>
              <a:fillRect/>
            </a:stretch>
          </p:blipFill>
          <p:spPr bwMode="auto">
            <a:xfrm rot="5400000">
              <a:off x="-6" y="3141"/>
              <a:ext cx="756" cy="336"/>
            </a:xfrm>
            <a:prstGeom prst="rect">
              <a:avLst/>
            </a:prstGeom>
            <a:noFill/>
            <a:ln w="9525">
              <a:noFill/>
              <a:miter lim="800000"/>
              <a:headEnd/>
              <a:tailEnd/>
            </a:ln>
          </p:spPr>
        </p:pic>
        <p:pic>
          <p:nvPicPr>
            <p:cNvPr id="10" name="Picture 19"/>
            <p:cNvPicPr>
              <a:picLocks noChangeAspect="1" noChangeArrowheads="1"/>
            </p:cNvPicPr>
            <p:nvPr/>
          </p:nvPicPr>
          <p:blipFill>
            <a:blip r:embed="rId4">
              <a:lum bright="6000"/>
            </a:blip>
            <a:srcRect l="4973" r="50914" b="4556"/>
            <a:stretch>
              <a:fillRect/>
            </a:stretch>
          </p:blipFill>
          <p:spPr bwMode="auto">
            <a:xfrm rot="5400000">
              <a:off x="40" y="3821"/>
              <a:ext cx="663" cy="336"/>
            </a:xfrm>
            <a:prstGeom prst="rect">
              <a:avLst/>
            </a:prstGeom>
            <a:noFill/>
            <a:ln w="9525">
              <a:noFill/>
              <a:miter lim="800000"/>
              <a:headEnd/>
              <a:tailEnd/>
            </a:ln>
          </p:spPr>
        </p:pic>
      </p:grpSp>
      <p:sp>
        <p:nvSpPr>
          <p:cNvPr id="11" name="Footer Placeholder 10"/>
          <p:cNvSpPr>
            <a:spLocks noGrp="1"/>
          </p:cNvSpPr>
          <p:nvPr>
            <p:ph type="ftr" sz="quarter" idx="11"/>
          </p:nvPr>
        </p:nvSpPr>
        <p:spPr>
          <a:xfrm>
            <a:off x="2438400" y="5334001"/>
            <a:ext cx="7772400" cy="13112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t/>
            </a:r>
            <a:b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b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4" name="Picture 13"/>
          <p:cNvPicPr>
            <a:picLocks noChangeAspect="1"/>
          </p:cNvPicPr>
          <p:nvPr/>
        </p:nvPicPr>
        <p:blipFill>
          <a:blip r:embed="rId5"/>
          <a:stretch>
            <a:fillRect/>
          </a:stretch>
        </p:blipFill>
        <p:spPr>
          <a:xfrm>
            <a:off x="2284868" y="247368"/>
            <a:ext cx="3832073" cy="5404414"/>
          </a:xfrm>
          <a:prstGeom prst="rect">
            <a:avLst/>
          </a:prstGeom>
          <a:ln>
            <a:noFill/>
          </a:ln>
          <a:effectLst>
            <a:softEdge rad="112500"/>
          </a:effectLst>
        </p:spPr>
      </p:pic>
      <p:pic>
        <p:nvPicPr>
          <p:cNvPr id="15" name="Picture 14"/>
          <p:cNvPicPr/>
          <p:nvPr/>
        </p:nvPicPr>
        <p:blipFill rotWithShape="1">
          <a:blip r:embed="rId6"/>
          <a:srcRect l="50641" t="25897" r="24039" b="10770"/>
          <a:stretch/>
        </p:blipFill>
        <p:spPr bwMode="auto">
          <a:xfrm>
            <a:off x="7467600" y="2043542"/>
            <a:ext cx="2743200" cy="340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6" name="Picture 15"/>
          <p:cNvPicPr/>
          <p:nvPr/>
        </p:nvPicPr>
        <p:blipFill rotWithShape="1">
          <a:blip r:embed="rId7"/>
          <a:srcRect l="37019" t="16666" r="37020" b="20513"/>
          <a:stretch/>
        </p:blipFill>
        <p:spPr bwMode="auto">
          <a:xfrm>
            <a:off x="7997212" y="-919"/>
            <a:ext cx="2213588" cy="2333625"/>
          </a:xfrm>
          <a:prstGeom prst="rect">
            <a:avLst/>
          </a:prstGeom>
          <a:ln>
            <a:noFill/>
          </a:ln>
          <a:effectLst>
            <a:softEdge rad="112500"/>
          </a:effectLst>
          <a:extLst>
            <a:ext uri="{53640926-AAD7-44D8-BBD7-CCE9431645EC}">
              <a14:shadowObscured xmlns:a14="http://schemas.microsoft.com/office/drawing/2010/main"/>
            </a:ext>
          </a:extLst>
        </p:spPr>
      </p:pic>
      <p:sp>
        <p:nvSpPr>
          <p:cNvPr id="17" name="Right Arrow 16"/>
          <p:cNvSpPr/>
          <p:nvPr/>
        </p:nvSpPr>
        <p:spPr>
          <a:xfrm>
            <a:off x="6019800" y="1600200"/>
            <a:ext cx="1447800" cy="1900238"/>
          </a:xfrm>
          <a:prstGeom prst="rightArrow">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Aligned</a:t>
            </a:r>
          </a:p>
        </p:txBody>
      </p:sp>
      <p:sp>
        <p:nvSpPr>
          <p:cNvPr id="18" name="Rectangle 17"/>
          <p:cNvSpPr/>
          <p:nvPr/>
        </p:nvSpPr>
        <p:spPr>
          <a:xfrm>
            <a:off x="7391400" y="5571494"/>
            <a:ext cx="31242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hlinkClick r:id="rId8"/>
              </a:rPr>
              <a:t>https://www.fnu.ac.fj/wp-content/uploads/2021/08/Strategic-Plan_2021-2026_Draft-4.pdf</a:t>
            </a:r>
            <a:r>
              <a:rPr kumimoji="0" lang="en-US" sz="800" b="0" i="0" u="none" strike="noStrike" kern="1200" cap="none" spc="0" normalizeH="0" baseline="0" noProof="0" dirty="0">
                <a:ln>
                  <a:noFill/>
                </a:ln>
                <a:solidFill>
                  <a:prstClr val="black"/>
                </a:solidFill>
                <a:effectLst/>
                <a:uLnTx/>
                <a:uFillTx/>
                <a:latin typeface="Arial"/>
                <a:ea typeface="+mn-ea"/>
                <a:cs typeface="+mn-cs"/>
              </a:rPr>
              <a:t> </a:t>
            </a:r>
          </a:p>
        </p:txBody>
      </p:sp>
      <p:sp>
        <p:nvSpPr>
          <p:cNvPr id="19" name="Rectangle 18"/>
          <p:cNvSpPr/>
          <p:nvPr/>
        </p:nvSpPr>
        <p:spPr>
          <a:xfrm>
            <a:off x="2284868" y="5515361"/>
            <a:ext cx="3734933"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060"/>
                </a:solidFill>
                <a:effectLst/>
                <a:uLnTx/>
                <a:uFillTx/>
                <a:latin typeface="Arial Narrow" panose="020B0606020202030204" pitchFamily="34" charset="0"/>
                <a:ea typeface="+mn-ea"/>
                <a:cs typeface="+mn-cs"/>
                <a:hlinkClick r:id="rId9"/>
              </a:rPr>
              <a:t>https://www.fnu.ac.fj/college-of-medicine/wp-content/uploads/sites/6/2020/09/Fiji_Institute_of_Pacific_Health_Research_Strategic_Plan_2020-2025.pdf</a:t>
            </a:r>
            <a:r>
              <a:rPr kumimoji="0" lang="en-US" sz="900" b="1" i="0" u="none" strike="noStrike" kern="0" cap="none" spc="0" normalizeH="0" baseline="0" noProof="0" dirty="0">
                <a:ln>
                  <a:noFill/>
                </a:ln>
                <a:solidFill>
                  <a:srgbClr val="002060"/>
                </a:solidFill>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408639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524000" y="0"/>
            <a:ext cx="762000" cy="6858000"/>
            <a:chOff x="204" y="0"/>
            <a:chExt cx="336" cy="4320"/>
          </a:xfrm>
        </p:grpSpPr>
        <p:pic>
          <p:nvPicPr>
            <p:cNvPr id="5" name="Picture 9"/>
            <p:cNvPicPr>
              <a:picLocks noChangeAspect="1" noChangeArrowheads="1"/>
            </p:cNvPicPr>
            <p:nvPr/>
          </p:nvPicPr>
          <p:blipFill>
            <a:blip r:embed="rId3">
              <a:lum bright="6000"/>
            </a:blip>
            <a:srcRect l="4973" r="50914" b="4556"/>
            <a:stretch>
              <a:fillRect/>
            </a:stretch>
          </p:blipFill>
          <p:spPr bwMode="auto">
            <a:xfrm rot="5400000">
              <a:off x="-6" y="210"/>
              <a:ext cx="756" cy="336"/>
            </a:xfrm>
            <a:prstGeom prst="rect">
              <a:avLst/>
            </a:prstGeom>
            <a:noFill/>
            <a:ln w="9525">
              <a:noFill/>
              <a:miter lim="800000"/>
              <a:headEnd/>
              <a:tailEnd/>
            </a:ln>
          </p:spPr>
        </p:pic>
        <p:pic>
          <p:nvPicPr>
            <p:cNvPr id="6" name="Picture 9"/>
            <p:cNvPicPr>
              <a:picLocks noChangeAspect="1" noChangeArrowheads="1"/>
            </p:cNvPicPr>
            <p:nvPr/>
          </p:nvPicPr>
          <p:blipFill>
            <a:blip r:embed="rId3">
              <a:lum bright="6000"/>
            </a:blip>
            <a:srcRect l="4973" r="50914" b="4556"/>
            <a:stretch>
              <a:fillRect/>
            </a:stretch>
          </p:blipFill>
          <p:spPr bwMode="auto">
            <a:xfrm rot="5400000">
              <a:off x="-6" y="964"/>
              <a:ext cx="756" cy="336"/>
            </a:xfrm>
            <a:prstGeom prst="rect">
              <a:avLst/>
            </a:prstGeom>
            <a:noFill/>
            <a:ln w="9525">
              <a:noFill/>
              <a:miter lim="800000"/>
              <a:headEnd/>
              <a:tailEnd/>
            </a:ln>
          </p:spPr>
        </p:pic>
        <p:pic>
          <p:nvPicPr>
            <p:cNvPr id="7" name="Picture 9"/>
            <p:cNvPicPr>
              <a:picLocks noChangeAspect="1" noChangeArrowheads="1"/>
            </p:cNvPicPr>
            <p:nvPr/>
          </p:nvPicPr>
          <p:blipFill>
            <a:blip r:embed="rId3">
              <a:lum bright="6000"/>
            </a:blip>
            <a:srcRect l="4973" r="50914" b="4556"/>
            <a:stretch>
              <a:fillRect/>
            </a:stretch>
          </p:blipFill>
          <p:spPr bwMode="auto">
            <a:xfrm rot="5400000">
              <a:off x="-6" y="1690"/>
              <a:ext cx="756" cy="336"/>
            </a:xfrm>
            <a:prstGeom prst="rect">
              <a:avLst/>
            </a:prstGeom>
            <a:noFill/>
            <a:ln w="9525">
              <a:noFill/>
              <a:miter lim="800000"/>
              <a:headEnd/>
              <a:tailEnd/>
            </a:ln>
          </p:spPr>
        </p:pic>
        <p:pic>
          <p:nvPicPr>
            <p:cNvPr id="8" name="Picture 9"/>
            <p:cNvPicPr>
              <a:picLocks noChangeAspect="1" noChangeArrowheads="1"/>
            </p:cNvPicPr>
            <p:nvPr/>
          </p:nvPicPr>
          <p:blipFill>
            <a:blip r:embed="rId3">
              <a:lum bright="6000"/>
            </a:blip>
            <a:srcRect l="4973" r="50914" b="4556"/>
            <a:stretch>
              <a:fillRect/>
            </a:stretch>
          </p:blipFill>
          <p:spPr bwMode="auto">
            <a:xfrm rot="5400000">
              <a:off x="-6" y="2415"/>
              <a:ext cx="756" cy="336"/>
            </a:xfrm>
            <a:prstGeom prst="rect">
              <a:avLst/>
            </a:prstGeom>
            <a:noFill/>
            <a:ln w="9525">
              <a:noFill/>
              <a:miter lim="800000"/>
              <a:headEnd/>
              <a:tailEnd/>
            </a:ln>
          </p:spPr>
        </p:pic>
        <p:pic>
          <p:nvPicPr>
            <p:cNvPr id="9" name="Picture 9"/>
            <p:cNvPicPr>
              <a:picLocks noChangeAspect="1" noChangeArrowheads="1"/>
            </p:cNvPicPr>
            <p:nvPr/>
          </p:nvPicPr>
          <p:blipFill>
            <a:blip r:embed="rId3">
              <a:lum bright="6000"/>
            </a:blip>
            <a:srcRect l="4973" r="50914" b="4556"/>
            <a:stretch>
              <a:fillRect/>
            </a:stretch>
          </p:blipFill>
          <p:spPr bwMode="auto">
            <a:xfrm rot="5400000">
              <a:off x="-6" y="3141"/>
              <a:ext cx="756" cy="336"/>
            </a:xfrm>
            <a:prstGeom prst="rect">
              <a:avLst/>
            </a:prstGeom>
            <a:noFill/>
            <a:ln w="9525">
              <a:noFill/>
              <a:miter lim="800000"/>
              <a:headEnd/>
              <a:tailEnd/>
            </a:ln>
          </p:spPr>
        </p:pic>
        <p:pic>
          <p:nvPicPr>
            <p:cNvPr id="10" name="Picture 19"/>
            <p:cNvPicPr>
              <a:picLocks noChangeAspect="1" noChangeArrowheads="1"/>
            </p:cNvPicPr>
            <p:nvPr/>
          </p:nvPicPr>
          <p:blipFill>
            <a:blip r:embed="rId4">
              <a:lum bright="6000"/>
            </a:blip>
            <a:srcRect l="4973" r="50914" b="4556"/>
            <a:stretch>
              <a:fillRect/>
            </a:stretch>
          </p:blipFill>
          <p:spPr bwMode="auto">
            <a:xfrm rot="5400000">
              <a:off x="40" y="3821"/>
              <a:ext cx="663" cy="336"/>
            </a:xfrm>
            <a:prstGeom prst="rect">
              <a:avLst/>
            </a:prstGeom>
            <a:noFill/>
            <a:ln w="9525">
              <a:noFill/>
              <a:miter lim="800000"/>
              <a:headEnd/>
              <a:tailEnd/>
            </a:ln>
          </p:spPr>
        </p:pic>
      </p:grpSp>
      <p:sp>
        <p:nvSpPr>
          <p:cNvPr id="11" name="Footer Placeholder 10"/>
          <p:cNvSpPr>
            <a:spLocks noGrp="1"/>
          </p:cNvSpPr>
          <p:nvPr>
            <p:ph type="ftr" sz="quarter" idx="11"/>
          </p:nvPr>
        </p:nvSpPr>
        <p:spPr>
          <a:xfrm>
            <a:off x="2438400" y="5334001"/>
            <a:ext cx="7772400" cy="13112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t/>
            </a:r>
            <a:b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b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2" name="Picture 2" descr="https://pbs.twimg.com/profile_images/1230828312622026752/HuU4RQB3_400x4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4868" y="5853113"/>
            <a:ext cx="1094075" cy="10455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8001001" y="5785242"/>
            <a:ext cx="2651393" cy="1070922"/>
          </a:xfrm>
          <a:prstGeom prst="rect">
            <a:avLst/>
          </a:prstGeom>
        </p:spPr>
      </p:pic>
      <p:pic>
        <p:nvPicPr>
          <p:cNvPr id="3" name="Picture 2"/>
          <p:cNvPicPr>
            <a:picLocks noChangeAspect="1"/>
          </p:cNvPicPr>
          <p:nvPr/>
        </p:nvPicPr>
        <p:blipFill>
          <a:blip r:embed="rId7"/>
          <a:stretch>
            <a:fillRect/>
          </a:stretch>
        </p:blipFill>
        <p:spPr>
          <a:xfrm>
            <a:off x="3962400" y="6400063"/>
            <a:ext cx="3200400" cy="371888"/>
          </a:xfrm>
          <a:prstGeom prst="rect">
            <a:avLst/>
          </a:prstGeom>
        </p:spPr>
      </p:pic>
      <p:pic>
        <p:nvPicPr>
          <p:cNvPr id="13" name="Picture 12"/>
          <p:cNvPicPr>
            <a:picLocks noChangeAspect="1"/>
          </p:cNvPicPr>
          <p:nvPr/>
        </p:nvPicPr>
        <p:blipFill>
          <a:blip r:embed="rId8"/>
          <a:stretch>
            <a:fillRect/>
          </a:stretch>
        </p:blipFill>
        <p:spPr>
          <a:xfrm>
            <a:off x="2282114" y="0"/>
            <a:ext cx="8370280" cy="5658566"/>
          </a:xfrm>
          <a:prstGeom prst="rect">
            <a:avLst/>
          </a:prstGeom>
          <a:ln>
            <a:noFill/>
          </a:ln>
          <a:effectLst>
            <a:softEdge rad="112500"/>
          </a:effectLst>
        </p:spPr>
      </p:pic>
    </p:spTree>
    <p:extLst>
      <p:ext uri="{BB962C8B-B14F-4D97-AF65-F5344CB8AC3E}">
        <p14:creationId xmlns:p14="http://schemas.microsoft.com/office/powerpoint/2010/main" val="47808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524000" y="0"/>
            <a:ext cx="762000" cy="6858000"/>
            <a:chOff x="204" y="0"/>
            <a:chExt cx="336" cy="4320"/>
          </a:xfrm>
        </p:grpSpPr>
        <p:pic>
          <p:nvPicPr>
            <p:cNvPr id="5" name="Picture 9"/>
            <p:cNvPicPr>
              <a:picLocks noChangeAspect="1" noChangeArrowheads="1"/>
            </p:cNvPicPr>
            <p:nvPr/>
          </p:nvPicPr>
          <p:blipFill>
            <a:blip r:embed="rId3">
              <a:lum bright="6000"/>
            </a:blip>
            <a:srcRect l="4973" r="50914" b="4556"/>
            <a:stretch>
              <a:fillRect/>
            </a:stretch>
          </p:blipFill>
          <p:spPr bwMode="auto">
            <a:xfrm rot="5400000">
              <a:off x="-6" y="210"/>
              <a:ext cx="756" cy="336"/>
            </a:xfrm>
            <a:prstGeom prst="rect">
              <a:avLst/>
            </a:prstGeom>
            <a:noFill/>
            <a:ln w="9525">
              <a:noFill/>
              <a:miter lim="800000"/>
              <a:headEnd/>
              <a:tailEnd/>
            </a:ln>
          </p:spPr>
        </p:pic>
        <p:pic>
          <p:nvPicPr>
            <p:cNvPr id="6" name="Picture 9"/>
            <p:cNvPicPr>
              <a:picLocks noChangeAspect="1" noChangeArrowheads="1"/>
            </p:cNvPicPr>
            <p:nvPr/>
          </p:nvPicPr>
          <p:blipFill>
            <a:blip r:embed="rId3">
              <a:lum bright="6000"/>
            </a:blip>
            <a:srcRect l="4973" r="50914" b="4556"/>
            <a:stretch>
              <a:fillRect/>
            </a:stretch>
          </p:blipFill>
          <p:spPr bwMode="auto">
            <a:xfrm rot="5400000">
              <a:off x="-6" y="964"/>
              <a:ext cx="756" cy="336"/>
            </a:xfrm>
            <a:prstGeom prst="rect">
              <a:avLst/>
            </a:prstGeom>
            <a:noFill/>
            <a:ln w="9525">
              <a:noFill/>
              <a:miter lim="800000"/>
              <a:headEnd/>
              <a:tailEnd/>
            </a:ln>
          </p:spPr>
        </p:pic>
        <p:pic>
          <p:nvPicPr>
            <p:cNvPr id="7" name="Picture 9"/>
            <p:cNvPicPr>
              <a:picLocks noChangeAspect="1" noChangeArrowheads="1"/>
            </p:cNvPicPr>
            <p:nvPr/>
          </p:nvPicPr>
          <p:blipFill>
            <a:blip r:embed="rId3">
              <a:lum bright="6000"/>
            </a:blip>
            <a:srcRect l="4973" r="50914" b="4556"/>
            <a:stretch>
              <a:fillRect/>
            </a:stretch>
          </p:blipFill>
          <p:spPr bwMode="auto">
            <a:xfrm rot="5400000">
              <a:off x="-6" y="1690"/>
              <a:ext cx="756" cy="336"/>
            </a:xfrm>
            <a:prstGeom prst="rect">
              <a:avLst/>
            </a:prstGeom>
            <a:noFill/>
            <a:ln w="9525">
              <a:noFill/>
              <a:miter lim="800000"/>
              <a:headEnd/>
              <a:tailEnd/>
            </a:ln>
          </p:spPr>
        </p:pic>
        <p:pic>
          <p:nvPicPr>
            <p:cNvPr id="8" name="Picture 9"/>
            <p:cNvPicPr>
              <a:picLocks noChangeAspect="1" noChangeArrowheads="1"/>
            </p:cNvPicPr>
            <p:nvPr/>
          </p:nvPicPr>
          <p:blipFill>
            <a:blip r:embed="rId3">
              <a:lum bright="6000"/>
            </a:blip>
            <a:srcRect l="4973" r="50914" b="4556"/>
            <a:stretch>
              <a:fillRect/>
            </a:stretch>
          </p:blipFill>
          <p:spPr bwMode="auto">
            <a:xfrm rot="5400000">
              <a:off x="-6" y="2415"/>
              <a:ext cx="756" cy="336"/>
            </a:xfrm>
            <a:prstGeom prst="rect">
              <a:avLst/>
            </a:prstGeom>
            <a:noFill/>
            <a:ln w="9525">
              <a:noFill/>
              <a:miter lim="800000"/>
              <a:headEnd/>
              <a:tailEnd/>
            </a:ln>
          </p:spPr>
        </p:pic>
        <p:pic>
          <p:nvPicPr>
            <p:cNvPr id="9" name="Picture 9"/>
            <p:cNvPicPr>
              <a:picLocks noChangeAspect="1" noChangeArrowheads="1"/>
            </p:cNvPicPr>
            <p:nvPr/>
          </p:nvPicPr>
          <p:blipFill>
            <a:blip r:embed="rId3">
              <a:lum bright="6000"/>
            </a:blip>
            <a:srcRect l="4973" r="50914" b="4556"/>
            <a:stretch>
              <a:fillRect/>
            </a:stretch>
          </p:blipFill>
          <p:spPr bwMode="auto">
            <a:xfrm rot="5400000">
              <a:off x="-6" y="3141"/>
              <a:ext cx="756" cy="336"/>
            </a:xfrm>
            <a:prstGeom prst="rect">
              <a:avLst/>
            </a:prstGeom>
            <a:noFill/>
            <a:ln w="9525">
              <a:noFill/>
              <a:miter lim="800000"/>
              <a:headEnd/>
              <a:tailEnd/>
            </a:ln>
          </p:spPr>
        </p:pic>
        <p:pic>
          <p:nvPicPr>
            <p:cNvPr id="10" name="Picture 19"/>
            <p:cNvPicPr>
              <a:picLocks noChangeAspect="1" noChangeArrowheads="1"/>
            </p:cNvPicPr>
            <p:nvPr/>
          </p:nvPicPr>
          <p:blipFill>
            <a:blip r:embed="rId4">
              <a:lum bright="6000"/>
            </a:blip>
            <a:srcRect l="4973" r="50914" b="4556"/>
            <a:stretch>
              <a:fillRect/>
            </a:stretch>
          </p:blipFill>
          <p:spPr bwMode="auto">
            <a:xfrm rot="5400000">
              <a:off x="40" y="3821"/>
              <a:ext cx="663" cy="336"/>
            </a:xfrm>
            <a:prstGeom prst="rect">
              <a:avLst/>
            </a:prstGeom>
            <a:noFill/>
            <a:ln w="9525">
              <a:noFill/>
              <a:miter lim="800000"/>
              <a:headEnd/>
              <a:tailEnd/>
            </a:ln>
          </p:spPr>
        </p:pic>
      </p:grpSp>
      <p:pic>
        <p:nvPicPr>
          <p:cNvPr id="3" name="Picture 2"/>
          <p:cNvPicPr>
            <a:picLocks noChangeAspect="1"/>
          </p:cNvPicPr>
          <p:nvPr/>
        </p:nvPicPr>
        <p:blipFill>
          <a:blip r:embed="rId5"/>
          <a:stretch>
            <a:fillRect/>
          </a:stretch>
        </p:blipFill>
        <p:spPr>
          <a:xfrm>
            <a:off x="3962400" y="6522237"/>
            <a:ext cx="4114800" cy="276328"/>
          </a:xfrm>
          <a:prstGeom prst="rect">
            <a:avLst/>
          </a:prstGeom>
        </p:spPr>
      </p:pic>
      <p:sp>
        <p:nvSpPr>
          <p:cNvPr id="13" name="Title 1"/>
          <p:cNvSpPr txBox="1">
            <a:spLocks/>
          </p:cNvSpPr>
          <p:nvPr/>
        </p:nvSpPr>
        <p:spPr>
          <a:xfrm>
            <a:off x="2286066" y="0"/>
            <a:ext cx="8381934"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STRENGTHENING OUR CORE: STRATEGIC PRIORITY AREAS</a:t>
            </a:r>
          </a:p>
        </p:txBody>
      </p:sp>
      <p:pic>
        <p:nvPicPr>
          <p:cNvPr id="14" name="Picture 4" descr="C:\Users\amerita.ravuvu\AppData\Local\Microsoft\Windows\Temporary Internet Files\Content.IE5\0IIBRJ36\icons-1315011_960_720[1].jpg"/>
          <p:cNvPicPr>
            <a:picLocks noChangeAspect="1" noChangeArrowheads="1"/>
          </p:cNvPicPr>
          <p:nvPr/>
        </p:nvPicPr>
        <p:blipFill rotWithShape="1">
          <a:blip r:embed="rId6">
            <a:extLst>
              <a:ext uri="{28A0092B-C50C-407E-A947-70E740481C1C}">
                <a14:useLocalDpi xmlns:a14="http://schemas.microsoft.com/office/drawing/2010/main" val="0"/>
              </a:ext>
            </a:extLst>
          </a:blip>
          <a:srcRect l="3750" r="80178" b="71508"/>
          <a:stretch/>
        </p:blipFill>
        <p:spPr bwMode="auto">
          <a:xfrm>
            <a:off x="2438400" y="795052"/>
            <a:ext cx="914400" cy="12158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368407" y="1103675"/>
            <a:ext cx="5486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High Quality Research Environment</a:t>
            </a:r>
          </a:p>
        </p:txBody>
      </p:sp>
      <p:pic>
        <p:nvPicPr>
          <p:cNvPr id="16" name="Picture 2" descr="C:\Users\amerita.ravuvu\AppData\Local\Microsoft\Windows\Temporary Internet Files\Content.IE5\0IIBRJ36\icons-1315011_960_720[1].jpg"/>
          <p:cNvPicPr>
            <a:picLocks noChangeAspect="1" noChangeArrowheads="1"/>
          </p:cNvPicPr>
          <p:nvPr/>
        </p:nvPicPr>
        <p:blipFill rotWithShape="1">
          <a:blip r:embed="rId6">
            <a:extLst>
              <a:ext uri="{28A0092B-C50C-407E-A947-70E740481C1C}">
                <a14:useLocalDpi xmlns:a14="http://schemas.microsoft.com/office/drawing/2010/main" val="0"/>
              </a:ext>
            </a:extLst>
          </a:blip>
          <a:srcRect l="29822" r="54107" b="70714"/>
          <a:stretch/>
        </p:blipFill>
        <p:spPr bwMode="auto">
          <a:xfrm>
            <a:off x="3372079" y="2199991"/>
            <a:ext cx="914400" cy="124967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286479" y="2624435"/>
            <a:ext cx="5152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Research Dissemination &amp; Translation</a:t>
            </a:r>
          </a:p>
        </p:txBody>
      </p:sp>
      <p:pic>
        <p:nvPicPr>
          <p:cNvPr id="18" name="Picture 3" descr="C:\Users\amerita.ravuvu\AppData\Local\Microsoft\Windows\Temporary Internet Files\Content.IE5\0IIBRJ36\icons-1315011_960_720[1].jpg"/>
          <p:cNvPicPr>
            <a:picLocks noChangeAspect="1" noChangeArrowheads="1"/>
          </p:cNvPicPr>
          <p:nvPr/>
        </p:nvPicPr>
        <p:blipFill rotWithShape="1">
          <a:blip r:embed="rId6">
            <a:extLst>
              <a:ext uri="{28A0092B-C50C-407E-A947-70E740481C1C}">
                <a14:useLocalDpi xmlns:a14="http://schemas.microsoft.com/office/drawing/2010/main" val="0"/>
              </a:ext>
            </a:extLst>
          </a:blip>
          <a:srcRect l="55357" r="27857" b="70714"/>
          <a:stretch/>
        </p:blipFill>
        <p:spPr bwMode="auto">
          <a:xfrm>
            <a:off x="4271434" y="3720752"/>
            <a:ext cx="914400" cy="124967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185834" y="4176242"/>
            <a:ext cx="45635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Research Capacity Development</a:t>
            </a:r>
          </a:p>
        </p:txBody>
      </p:sp>
      <p:pic>
        <p:nvPicPr>
          <p:cNvPr id="2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79531" r="4214" b="70777"/>
          <a:stretch/>
        </p:blipFill>
        <p:spPr bwMode="auto">
          <a:xfrm>
            <a:off x="5264297" y="5093397"/>
            <a:ext cx="925689" cy="124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189986" y="5390783"/>
            <a:ext cx="43256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Governance &amp; Resourcing of FIPHR</a:t>
            </a:r>
          </a:p>
        </p:txBody>
      </p:sp>
    </p:spTree>
    <p:extLst>
      <p:ext uri="{BB962C8B-B14F-4D97-AF65-F5344CB8AC3E}">
        <p14:creationId xmlns:p14="http://schemas.microsoft.com/office/powerpoint/2010/main" val="1011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524000" y="0"/>
            <a:ext cx="762000" cy="6858000"/>
            <a:chOff x="204" y="0"/>
            <a:chExt cx="336" cy="4320"/>
          </a:xfrm>
        </p:grpSpPr>
        <p:pic>
          <p:nvPicPr>
            <p:cNvPr id="5" name="Picture 9"/>
            <p:cNvPicPr>
              <a:picLocks noChangeAspect="1" noChangeArrowheads="1"/>
            </p:cNvPicPr>
            <p:nvPr/>
          </p:nvPicPr>
          <p:blipFill>
            <a:blip r:embed="rId3">
              <a:lum bright="6000"/>
            </a:blip>
            <a:srcRect l="4973" r="50914" b="4556"/>
            <a:stretch>
              <a:fillRect/>
            </a:stretch>
          </p:blipFill>
          <p:spPr bwMode="auto">
            <a:xfrm rot="5400000">
              <a:off x="-6" y="210"/>
              <a:ext cx="756" cy="336"/>
            </a:xfrm>
            <a:prstGeom prst="rect">
              <a:avLst/>
            </a:prstGeom>
            <a:noFill/>
            <a:ln w="9525">
              <a:noFill/>
              <a:miter lim="800000"/>
              <a:headEnd/>
              <a:tailEnd/>
            </a:ln>
          </p:spPr>
        </p:pic>
        <p:pic>
          <p:nvPicPr>
            <p:cNvPr id="6" name="Picture 9"/>
            <p:cNvPicPr>
              <a:picLocks noChangeAspect="1" noChangeArrowheads="1"/>
            </p:cNvPicPr>
            <p:nvPr/>
          </p:nvPicPr>
          <p:blipFill>
            <a:blip r:embed="rId3">
              <a:lum bright="6000"/>
            </a:blip>
            <a:srcRect l="4973" r="50914" b="4556"/>
            <a:stretch>
              <a:fillRect/>
            </a:stretch>
          </p:blipFill>
          <p:spPr bwMode="auto">
            <a:xfrm rot="5400000">
              <a:off x="-6" y="964"/>
              <a:ext cx="756" cy="336"/>
            </a:xfrm>
            <a:prstGeom prst="rect">
              <a:avLst/>
            </a:prstGeom>
            <a:noFill/>
            <a:ln w="9525">
              <a:noFill/>
              <a:miter lim="800000"/>
              <a:headEnd/>
              <a:tailEnd/>
            </a:ln>
          </p:spPr>
        </p:pic>
        <p:pic>
          <p:nvPicPr>
            <p:cNvPr id="7" name="Picture 9"/>
            <p:cNvPicPr>
              <a:picLocks noChangeAspect="1" noChangeArrowheads="1"/>
            </p:cNvPicPr>
            <p:nvPr/>
          </p:nvPicPr>
          <p:blipFill>
            <a:blip r:embed="rId3">
              <a:lum bright="6000"/>
            </a:blip>
            <a:srcRect l="4973" r="50914" b="4556"/>
            <a:stretch>
              <a:fillRect/>
            </a:stretch>
          </p:blipFill>
          <p:spPr bwMode="auto">
            <a:xfrm rot="5400000">
              <a:off x="-6" y="1690"/>
              <a:ext cx="756" cy="336"/>
            </a:xfrm>
            <a:prstGeom prst="rect">
              <a:avLst/>
            </a:prstGeom>
            <a:noFill/>
            <a:ln w="9525">
              <a:noFill/>
              <a:miter lim="800000"/>
              <a:headEnd/>
              <a:tailEnd/>
            </a:ln>
          </p:spPr>
        </p:pic>
        <p:pic>
          <p:nvPicPr>
            <p:cNvPr id="8" name="Picture 9"/>
            <p:cNvPicPr>
              <a:picLocks noChangeAspect="1" noChangeArrowheads="1"/>
            </p:cNvPicPr>
            <p:nvPr/>
          </p:nvPicPr>
          <p:blipFill>
            <a:blip r:embed="rId3">
              <a:lum bright="6000"/>
            </a:blip>
            <a:srcRect l="4973" r="50914" b="4556"/>
            <a:stretch>
              <a:fillRect/>
            </a:stretch>
          </p:blipFill>
          <p:spPr bwMode="auto">
            <a:xfrm rot="5400000">
              <a:off x="-6" y="2415"/>
              <a:ext cx="756" cy="336"/>
            </a:xfrm>
            <a:prstGeom prst="rect">
              <a:avLst/>
            </a:prstGeom>
            <a:noFill/>
            <a:ln w="9525">
              <a:noFill/>
              <a:miter lim="800000"/>
              <a:headEnd/>
              <a:tailEnd/>
            </a:ln>
          </p:spPr>
        </p:pic>
        <p:pic>
          <p:nvPicPr>
            <p:cNvPr id="9" name="Picture 9"/>
            <p:cNvPicPr>
              <a:picLocks noChangeAspect="1" noChangeArrowheads="1"/>
            </p:cNvPicPr>
            <p:nvPr/>
          </p:nvPicPr>
          <p:blipFill>
            <a:blip r:embed="rId3">
              <a:lum bright="6000"/>
            </a:blip>
            <a:srcRect l="4973" r="50914" b="4556"/>
            <a:stretch>
              <a:fillRect/>
            </a:stretch>
          </p:blipFill>
          <p:spPr bwMode="auto">
            <a:xfrm rot="5400000">
              <a:off x="-6" y="3141"/>
              <a:ext cx="756" cy="336"/>
            </a:xfrm>
            <a:prstGeom prst="rect">
              <a:avLst/>
            </a:prstGeom>
            <a:noFill/>
            <a:ln w="9525">
              <a:noFill/>
              <a:miter lim="800000"/>
              <a:headEnd/>
              <a:tailEnd/>
            </a:ln>
          </p:spPr>
        </p:pic>
        <p:pic>
          <p:nvPicPr>
            <p:cNvPr id="10" name="Picture 19"/>
            <p:cNvPicPr>
              <a:picLocks noChangeAspect="1" noChangeArrowheads="1"/>
            </p:cNvPicPr>
            <p:nvPr/>
          </p:nvPicPr>
          <p:blipFill>
            <a:blip r:embed="rId4">
              <a:lum bright="6000"/>
            </a:blip>
            <a:srcRect l="4973" r="50914" b="4556"/>
            <a:stretch>
              <a:fillRect/>
            </a:stretch>
          </p:blipFill>
          <p:spPr bwMode="auto">
            <a:xfrm rot="5400000">
              <a:off x="40" y="3821"/>
              <a:ext cx="663" cy="336"/>
            </a:xfrm>
            <a:prstGeom prst="rect">
              <a:avLst/>
            </a:prstGeom>
            <a:noFill/>
            <a:ln w="9525">
              <a:noFill/>
              <a:miter lim="800000"/>
              <a:headEnd/>
              <a:tailEnd/>
            </a:ln>
          </p:spPr>
        </p:pic>
      </p:grpSp>
      <p:sp>
        <p:nvSpPr>
          <p:cNvPr id="11" name="Footer Placeholder 10"/>
          <p:cNvSpPr>
            <a:spLocks noGrp="1"/>
          </p:cNvSpPr>
          <p:nvPr>
            <p:ph type="ftr" sz="quarter" idx="11"/>
          </p:nvPr>
        </p:nvSpPr>
        <p:spPr>
          <a:xfrm>
            <a:off x="2438400" y="5334001"/>
            <a:ext cx="7772400" cy="13112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t/>
            </a:r>
            <a:b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b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2" name="Picture 2" descr="https://pbs.twimg.com/profile_images/1230828312622026752/HuU4RQB3_400x4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4868" y="5441190"/>
            <a:ext cx="1525133" cy="14574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7467601" y="5569798"/>
            <a:ext cx="3184793" cy="1286367"/>
          </a:xfrm>
          <a:prstGeom prst="rect">
            <a:avLst/>
          </a:prstGeom>
        </p:spPr>
      </p:pic>
      <p:pic>
        <p:nvPicPr>
          <p:cNvPr id="3" name="Picture 2"/>
          <p:cNvPicPr>
            <a:picLocks noChangeAspect="1"/>
          </p:cNvPicPr>
          <p:nvPr/>
        </p:nvPicPr>
        <p:blipFill>
          <a:blip r:embed="rId7"/>
          <a:stretch>
            <a:fillRect/>
          </a:stretch>
        </p:blipFill>
        <p:spPr>
          <a:xfrm>
            <a:off x="3962400" y="6400063"/>
            <a:ext cx="3200400" cy="371888"/>
          </a:xfrm>
          <a:prstGeom prst="rect">
            <a:avLst/>
          </a:prstGeom>
        </p:spPr>
      </p:pic>
      <p:sp>
        <p:nvSpPr>
          <p:cNvPr id="13" name="TextBox 12"/>
          <p:cNvSpPr txBox="1"/>
          <p:nvPr/>
        </p:nvSpPr>
        <p:spPr>
          <a:xfrm>
            <a:off x="2324100" y="66674"/>
            <a:ext cx="8001000"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Research Training &amp; Data Repository</a:t>
            </a:r>
          </a:p>
        </p:txBody>
      </p:sp>
      <p:sp>
        <p:nvSpPr>
          <p:cNvPr id="14" name="TextBox 13"/>
          <p:cNvSpPr txBox="1"/>
          <p:nvPr/>
        </p:nvSpPr>
        <p:spPr>
          <a:xfrm>
            <a:off x="2438400" y="611092"/>
            <a:ext cx="7543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B0F0"/>
                </a:solidFill>
                <a:effectLst/>
                <a:uLnTx/>
                <a:uFillTx/>
                <a:latin typeface="Berlin Sans FB Demi" panose="020E0802020502020306" pitchFamily="34" charset="0"/>
                <a:ea typeface="+mn-ea"/>
                <a:cs typeface="+mn-cs"/>
              </a:rPr>
              <a:t>Summary of Achievements: 2023</a:t>
            </a:r>
          </a:p>
        </p:txBody>
      </p:sp>
      <p:sp>
        <p:nvSpPr>
          <p:cNvPr id="15" name="Rounded Rectangle 14"/>
          <p:cNvSpPr/>
          <p:nvPr/>
        </p:nvSpPr>
        <p:spPr>
          <a:xfrm>
            <a:off x="2297935" y="1209036"/>
            <a:ext cx="7824730" cy="7617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Launched the SOP for Human Health Research Ethics </a:t>
            </a:r>
            <a:r>
              <a:rPr kumimoji="0" lang="en-US" sz="1800" b="0" i="0" u="none" strike="noStrike" kern="1200" cap="none" spc="0" normalizeH="0" baseline="0" noProof="0" dirty="0">
                <a:ln>
                  <a:noFill/>
                </a:ln>
                <a:solidFill>
                  <a:srgbClr val="002060"/>
                </a:solidFill>
                <a:effectLst/>
                <a:uLnTx/>
                <a:uFillTx/>
                <a:latin typeface="Arial"/>
                <a:ea typeface="+mn-ea"/>
                <a:cs typeface="+mn-cs"/>
              </a:rPr>
              <a:t>&amp; Convened a stakeholders meeting </a:t>
            </a:r>
          </a:p>
        </p:txBody>
      </p:sp>
      <p:sp>
        <p:nvSpPr>
          <p:cNvPr id="16" name="Rounded Rectangle 15"/>
          <p:cNvSpPr/>
          <p:nvPr/>
        </p:nvSpPr>
        <p:spPr>
          <a:xfrm>
            <a:off x="3048001" y="2287620"/>
            <a:ext cx="7577769" cy="11653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Hosted the first Virtual Conference for the Pacific Islands Health Research Symposium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9BBB59">
                    <a:lumMod val="50000"/>
                  </a:srgbClr>
                </a:solidFill>
                <a:effectLst/>
                <a:uLnTx/>
                <a:uFillTx/>
                <a:latin typeface="Arial"/>
                <a:ea typeface="+mn-ea"/>
                <a:cs typeface="+mn-cs"/>
              </a:rPr>
              <a:t>Health Security in the Pacific: Lessons from the pandemic experience</a:t>
            </a:r>
          </a:p>
        </p:txBody>
      </p:sp>
      <p:sp>
        <p:nvSpPr>
          <p:cNvPr id="17" name="Rounded Rectangle 16"/>
          <p:cNvSpPr/>
          <p:nvPr/>
        </p:nvSpPr>
        <p:spPr>
          <a:xfrm>
            <a:off x="2577488" y="3579620"/>
            <a:ext cx="6482508" cy="5899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RISE Lab is now ISO 9001 certified</a:t>
            </a:r>
          </a:p>
        </p:txBody>
      </p:sp>
      <p:sp>
        <p:nvSpPr>
          <p:cNvPr id="18" name="Rounded Rectangle 17"/>
          <p:cNvSpPr/>
          <p:nvPr/>
        </p:nvSpPr>
        <p:spPr>
          <a:xfrm>
            <a:off x="4241953" y="4436846"/>
            <a:ext cx="6451294" cy="8971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Launched (Soft) the Communicable Disease Research Centre</a:t>
            </a:r>
          </a:p>
        </p:txBody>
      </p:sp>
    </p:spTree>
    <p:extLst>
      <p:ext uri="{BB962C8B-B14F-4D97-AF65-F5344CB8AC3E}">
        <p14:creationId xmlns:p14="http://schemas.microsoft.com/office/powerpoint/2010/main" val="91528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6DE4-6F28-BD77-1FD4-084119B98BC1}"/>
              </a:ext>
            </a:extLst>
          </p:cNvPr>
          <p:cNvSpPr>
            <a:spLocks noGrp="1"/>
          </p:cNvSpPr>
          <p:nvPr>
            <p:ph type="title"/>
          </p:nvPr>
        </p:nvSpPr>
        <p:spPr>
          <a:xfrm>
            <a:off x="2567796" y="707367"/>
            <a:ext cx="7056408" cy="707366"/>
          </a:xfrm>
        </p:spPr>
        <p:txBody>
          <a:bodyPr>
            <a:normAutofit fontScale="90000"/>
          </a:bodyPr>
          <a:lstStyle/>
          <a:p>
            <a:r>
              <a:rPr lang="en-US" b="1" dirty="0">
                <a:solidFill>
                  <a:schemeClr val="bg1"/>
                </a:solidFill>
              </a:rPr>
              <a:t>STUDENT RESEARCH UPDATES</a:t>
            </a:r>
            <a:endParaRPr lang="en-FJ" b="1" dirty="0">
              <a:solidFill>
                <a:schemeClr val="bg1"/>
              </a:solidFill>
            </a:endParaRPr>
          </a:p>
        </p:txBody>
      </p:sp>
      <p:sp>
        <p:nvSpPr>
          <p:cNvPr id="3" name="Content Placeholder 2">
            <a:extLst>
              <a:ext uri="{FF2B5EF4-FFF2-40B4-BE49-F238E27FC236}">
                <a16:creationId xmlns:a16="http://schemas.microsoft.com/office/drawing/2014/main" id="{157BE60D-5D1A-627A-BF62-15CE8D451F94}"/>
              </a:ext>
            </a:extLst>
          </p:cNvPr>
          <p:cNvSpPr>
            <a:spLocks noGrp="1"/>
          </p:cNvSpPr>
          <p:nvPr>
            <p:ph idx="1"/>
          </p:nvPr>
        </p:nvSpPr>
        <p:spPr>
          <a:xfrm>
            <a:off x="409560" y="2009422"/>
            <a:ext cx="11529398" cy="3787528"/>
          </a:xfrm>
        </p:spPr>
        <p:txBody>
          <a:bodyPr>
            <a:normAutofit/>
          </a:bodyPr>
          <a:lstStyle/>
          <a:p>
            <a:r>
              <a:rPr lang="en-US" sz="2400" dirty="0"/>
              <a:t>Average of 80 Masters research projects completed every year (40% clinical </a:t>
            </a:r>
            <a:r>
              <a:rPr lang="en-US" sz="2400" dirty="0" err="1"/>
              <a:t>programmes</a:t>
            </a:r>
            <a:r>
              <a:rPr lang="en-US" sz="2400" dirty="0"/>
              <a:t>; 40% regional students)</a:t>
            </a:r>
          </a:p>
          <a:p>
            <a:r>
              <a:rPr lang="en-US" sz="2400" dirty="0"/>
              <a:t>Average 40-80 operational research projects every year by DDM/PGCFE </a:t>
            </a:r>
            <a:r>
              <a:rPr lang="en-US" sz="2400" dirty="0" err="1"/>
              <a:t>programme</a:t>
            </a:r>
            <a:r>
              <a:rPr lang="en-US" sz="2400" dirty="0"/>
              <a:t> across the PICT’s</a:t>
            </a:r>
          </a:p>
          <a:p>
            <a:r>
              <a:rPr lang="en-US" sz="2400" dirty="0"/>
              <a:t>Av 30% publication rate of completed research – while we are capacity building in manuscript writing/publishing, also established Pacific Health Observatory &amp; FNU/CMNHS Research Repository</a:t>
            </a:r>
          </a:p>
          <a:p>
            <a:pPr lvl="1"/>
            <a:r>
              <a:rPr lang="en-US" sz="2000" dirty="0"/>
              <a:t>Knowledge translation platform</a:t>
            </a:r>
          </a:p>
          <a:p>
            <a:pPr lvl="1"/>
            <a:r>
              <a:rPr lang="en-US" sz="2000" dirty="0"/>
              <a:t>Research repository for collection of all Pacific health literature, especially unpublished work</a:t>
            </a:r>
          </a:p>
          <a:p>
            <a:pPr lvl="1"/>
            <a:endParaRPr lang="en-US" sz="2000" dirty="0"/>
          </a:p>
          <a:p>
            <a:pPr lvl="1"/>
            <a:endParaRPr lang="en-FJ" sz="2000" dirty="0"/>
          </a:p>
        </p:txBody>
      </p:sp>
    </p:spTree>
    <p:extLst>
      <p:ext uri="{BB962C8B-B14F-4D97-AF65-F5344CB8AC3E}">
        <p14:creationId xmlns:p14="http://schemas.microsoft.com/office/powerpoint/2010/main" val="270429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6F45-13DD-9A59-60A5-2E0F7EEF4043}"/>
              </a:ext>
            </a:extLst>
          </p:cNvPr>
          <p:cNvSpPr>
            <a:spLocks noGrp="1"/>
          </p:cNvSpPr>
          <p:nvPr>
            <p:ph type="title"/>
          </p:nvPr>
        </p:nvSpPr>
        <p:spPr/>
        <p:txBody>
          <a:bodyPr/>
          <a:lstStyle/>
          <a:p>
            <a:endParaRPr lang="en-FJ"/>
          </a:p>
        </p:txBody>
      </p:sp>
      <p:sp>
        <p:nvSpPr>
          <p:cNvPr id="3" name="Content Placeholder 2">
            <a:extLst>
              <a:ext uri="{FF2B5EF4-FFF2-40B4-BE49-F238E27FC236}">
                <a16:creationId xmlns:a16="http://schemas.microsoft.com/office/drawing/2014/main" id="{D407D0E4-3DFA-153A-A1E7-19AF6015B732}"/>
              </a:ext>
            </a:extLst>
          </p:cNvPr>
          <p:cNvSpPr>
            <a:spLocks noGrp="1"/>
          </p:cNvSpPr>
          <p:nvPr>
            <p:ph idx="1"/>
          </p:nvPr>
        </p:nvSpPr>
        <p:spPr/>
        <p:txBody>
          <a:bodyPr/>
          <a:lstStyle/>
          <a:p>
            <a:endParaRPr lang="en-FJ"/>
          </a:p>
        </p:txBody>
      </p:sp>
      <p:sp>
        <p:nvSpPr>
          <p:cNvPr id="4" name="Date Placeholder 3">
            <a:extLst>
              <a:ext uri="{FF2B5EF4-FFF2-40B4-BE49-F238E27FC236}">
                <a16:creationId xmlns:a16="http://schemas.microsoft.com/office/drawing/2014/main" id="{50E938C1-B352-46CD-5559-F1E484E5D827}"/>
              </a:ext>
            </a:extLst>
          </p:cNvPr>
          <p:cNvSpPr>
            <a:spLocks noGrp="1"/>
          </p:cNvSpPr>
          <p:nvPr>
            <p:ph type="dt" sz="half" idx="10"/>
          </p:nvPr>
        </p:nvSpPr>
        <p:spPr/>
        <p:txBody>
          <a:bodyPr/>
          <a:lstStyle/>
          <a:p>
            <a:fld id="{DBD23631-B34C-468B-A5CB-6F0C38D66365}" type="datetime1">
              <a:rPr lang="en-US" smtClean="0"/>
              <a:t>5/7/2024</a:t>
            </a:fld>
            <a:endParaRPr lang="en-US" dirty="0"/>
          </a:p>
        </p:txBody>
      </p:sp>
      <p:pic>
        <p:nvPicPr>
          <p:cNvPr id="6" name="Picture 5">
            <a:extLst>
              <a:ext uri="{FF2B5EF4-FFF2-40B4-BE49-F238E27FC236}">
                <a16:creationId xmlns:a16="http://schemas.microsoft.com/office/drawing/2014/main" id="{583F76D1-C54A-E152-66E3-B4CB30B3DB9A}"/>
              </a:ext>
            </a:extLst>
          </p:cNvPr>
          <p:cNvPicPr>
            <a:picLocks noChangeAspect="1"/>
          </p:cNvPicPr>
          <p:nvPr/>
        </p:nvPicPr>
        <p:blipFill>
          <a:blip r:embed="rId2"/>
          <a:srcRect/>
          <a:stretch/>
        </p:blipFill>
        <p:spPr>
          <a:xfrm>
            <a:off x="2424882" y="136524"/>
            <a:ext cx="6780311" cy="6780311"/>
          </a:xfrm>
          <a:prstGeom prst="rect">
            <a:avLst/>
          </a:prstGeom>
        </p:spPr>
      </p:pic>
    </p:spTree>
    <p:extLst>
      <p:ext uri="{BB962C8B-B14F-4D97-AF65-F5344CB8AC3E}">
        <p14:creationId xmlns:p14="http://schemas.microsoft.com/office/powerpoint/2010/main" val="391273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524000" y="0"/>
            <a:ext cx="762000" cy="6858000"/>
            <a:chOff x="204" y="0"/>
            <a:chExt cx="336" cy="4320"/>
          </a:xfrm>
        </p:grpSpPr>
        <p:pic>
          <p:nvPicPr>
            <p:cNvPr id="5" name="Picture 9"/>
            <p:cNvPicPr>
              <a:picLocks noChangeAspect="1" noChangeArrowheads="1"/>
            </p:cNvPicPr>
            <p:nvPr/>
          </p:nvPicPr>
          <p:blipFill>
            <a:blip r:embed="rId3">
              <a:lum bright="6000"/>
            </a:blip>
            <a:srcRect l="4973" r="50914" b="4556"/>
            <a:stretch>
              <a:fillRect/>
            </a:stretch>
          </p:blipFill>
          <p:spPr bwMode="auto">
            <a:xfrm rot="5400000">
              <a:off x="-6" y="210"/>
              <a:ext cx="756" cy="336"/>
            </a:xfrm>
            <a:prstGeom prst="rect">
              <a:avLst/>
            </a:prstGeom>
            <a:noFill/>
            <a:ln w="9525">
              <a:noFill/>
              <a:miter lim="800000"/>
              <a:headEnd/>
              <a:tailEnd/>
            </a:ln>
          </p:spPr>
        </p:pic>
        <p:pic>
          <p:nvPicPr>
            <p:cNvPr id="6" name="Picture 9"/>
            <p:cNvPicPr>
              <a:picLocks noChangeAspect="1" noChangeArrowheads="1"/>
            </p:cNvPicPr>
            <p:nvPr/>
          </p:nvPicPr>
          <p:blipFill>
            <a:blip r:embed="rId3">
              <a:lum bright="6000"/>
            </a:blip>
            <a:srcRect l="4973" r="50914" b="4556"/>
            <a:stretch>
              <a:fillRect/>
            </a:stretch>
          </p:blipFill>
          <p:spPr bwMode="auto">
            <a:xfrm rot="5400000">
              <a:off x="-6" y="964"/>
              <a:ext cx="756" cy="336"/>
            </a:xfrm>
            <a:prstGeom prst="rect">
              <a:avLst/>
            </a:prstGeom>
            <a:noFill/>
            <a:ln w="9525">
              <a:noFill/>
              <a:miter lim="800000"/>
              <a:headEnd/>
              <a:tailEnd/>
            </a:ln>
          </p:spPr>
        </p:pic>
        <p:pic>
          <p:nvPicPr>
            <p:cNvPr id="7" name="Picture 9"/>
            <p:cNvPicPr>
              <a:picLocks noChangeAspect="1" noChangeArrowheads="1"/>
            </p:cNvPicPr>
            <p:nvPr/>
          </p:nvPicPr>
          <p:blipFill>
            <a:blip r:embed="rId3">
              <a:lum bright="6000"/>
            </a:blip>
            <a:srcRect l="4973" r="50914" b="4556"/>
            <a:stretch>
              <a:fillRect/>
            </a:stretch>
          </p:blipFill>
          <p:spPr bwMode="auto">
            <a:xfrm rot="5400000">
              <a:off x="-6" y="1690"/>
              <a:ext cx="756" cy="336"/>
            </a:xfrm>
            <a:prstGeom prst="rect">
              <a:avLst/>
            </a:prstGeom>
            <a:noFill/>
            <a:ln w="9525">
              <a:noFill/>
              <a:miter lim="800000"/>
              <a:headEnd/>
              <a:tailEnd/>
            </a:ln>
          </p:spPr>
        </p:pic>
        <p:pic>
          <p:nvPicPr>
            <p:cNvPr id="8" name="Picture 9"/>
            <p:cNvPicPr>
              <a:picLocks noChangeAspect="1" noChangeArrowheads="1"/>
            </p:cNvPicPr>
            <p:nvPr/>
          </p:nvPicPr>
          <p:blipFill>
            <a:blip r:embed="rId3">
              <a:lum bright="6000"/>
            </a:blip>
            <a:srcRect l="4973" r="50914" b="4556"/>
            <a:stretch>
              <a:fillRect/>
            </a:stretch>
          </p:blipFill>
          <p:spPr bwMode="auto">
            <a:xfrm rot="5400000">
              <a:off x="-6" y="2415"/>
              <a:ext cx="756" cy="336"/>
            </a:xfrm>
            <a:prstGeom prst="rect">
              <a:avLst/>
            </a:prstGeom>
            <a:noFill/>
            <a:ln w="9525">
              <a:noFill/>
              <a:miter lim="800000"/>
              <a:headEnd/>
              <a:tailEnd/>
            </a:ln>
          </p:spPr>
        </p:pic>
        <p:pic>
          <p:nvPicPr>
            <p:cNvPr id="9" name="Picture 9"/>
            <p:cNvPicPr>
              <a:picLocks noChangeAspect="1" noChangeArrowheads="1"/>
            </p:cNvPicPr>
            <p:nvPr/>
          </p:nvPicPr>
          <p:blipFill>
            <a:blip r:embed="rId3">
              <a:lum bright="6000"/>
            </a:blip>
            <a:srcRect l="4973" r="50914" b="4556"/>
            <a:stretch>
              <a:fillRect/>
            </a:stretch>
          </p:blipFill>
          <p:spPr bwMode="auto">
            <a:xfrm rot="5400000">
              <a:off x="-6" y="3141"/>
              <a:ext cx="756" cy="336"/>
            </a:xfrm>
            <a:prstGeom prst="rect">
              <a:avLst/>
            </a:prstGeom>
            <a:noFill/>
            <a:ln w="9525">
              <a:noFill/>
              <a:miter lim="800000"/>
              <a:headEnd/>
              <a:tailEnd/>
            </a:ln>
          </p:spPr>
        </p:pic>
        <p:pic>
          <p:nvPicPr>
            <p:cNvPr id="10" name="Picture 19"/>
            <p:cNvPicPr>
              <a:picLocks noChangeAspect="1" noChangeArrowheads="1"/>
            </p:cNvPicPr>
            <p:nvPr/>
          </p:nvPicPr>
          <p:blipFill>
            <a:blip r:embed="rId4">
              <a:lum bright="6000"/>
            </a:blip>
            <a:srcRect l="4973" r="50914" b="4556"/>
            <a:stretch>
              <a:fillRect/>
            </a:stretch>
          </p:blipFill>
          <p:spPr bwMode="auto">
            <a:xfrm rot="5400000">
              <a:off x="40" y="3821"/>
              <a:ext cx="663" cy="336"/>
            </a:xfrm>
            <a:prstGeom prst="rect">
              <a:avLst/>
            </a:prstGeom>
            <a:noFill/>
            <a:ln w="9525">
              <a:noFill/>
              <a:miter lim="800000"/>
              <a:headEnd/>
              <a:tailEnd/>
            </a:ln>
          </p:spPr>
        </p:pic>
      </p:grpSp>
      <p:sp>
        <p:nvSpPr>
          <p:cNvPr id="11" name="Footer Placeholder 10"/>
          <p:cNvSpPr>
            <a:spLocks noGrp="1"/>
          </p:cNvSpPr>
          <p:nvPr>
            <p:ph type="ftr" sz="quarter" idx="11"/>
          </p:nvPr>
        </p:nvSpPr>
        <p:spPr>
          <a:xfrm>
            <a:off x="2438400" y="5334001"/>
            <a:ext cx="7772400" cy="13112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t/>
            </a:r>
            <a:b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b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12" name="Picture 2" descr="https://pbs.twimg.com/profile_images/1230828312622026752/HuU4RQB3_400x4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4868" y="5441190"/>
            <a:ext cx="1525133" cy="14574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7467601" y="5569798"/>
            <a:ext cx="3184793" cy="1286367"/>
          </a:xfrm>
          <a:prstGeom prst="rect">
            <a:avLst/>
          </a:prstGeom>
        </p:spPr>
      </p:pic>
      <p:pic>
        <p:nvPicPr>
          <p:cNvPr id="3" name="Picture 2"/>
          <p:cNvPicPr>
            <a:picLocks noChangeAspect="1"/>
          </p:cNvPicPr>
          <p:nvPr/>
        </p:nvPicPr>
        <p:blipFill>
          <a:blip r:embed="rId7"/>
          <a:stretch>
            <a:fillRect/>
          </a:stretch>
        </p:blipFill>
        <p:spPr>
          <a:xfrm>
            <a:off x="3962400" y="6400063"/>
            <a:ext cx="3200400" cy="371888"/>
          </a:xfrm>
          <a:prstGeom prst="rect">
            <a:avLst/>
          </a:prstGeom>
        </p:spPr>
      </p:pic>
      <p:sp>
        <p:nvSpPr>
          <p:cNvPr id="13" name="TextBox 12"/>
          <p:cNvSpPr txBox="1"/>
          <p:nvPr/>
        </p:nvSpPr>
        <p:spPr>
          <a:xfrm>
            <a:off x="3219809" y="2074175"/>
            <a:ext cx="6858000" cy="830997"/>
          </a:xfrm>
          <a:prstGeom prst="rect">
            <a:avLst/>
          </a:prstGeom>
          <a:ln>
            <a:noFill/>
          </a:ln>
          <a:effectLst>
            <a:reflection blurRad="6350" stA="50000" endA="300" endPos="55000" dir="5400000" sy="-100000" algn="bl" rotWithShape="0"/>
            <a:softEdge rad="635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2060"/>
                </a:solidFill>
                <a:effectLst/>
                <a:uLnTx/>
                <a:uFillTx/>
                <a:latin typeface="Berlin Sans FB Demi" panose="020E0802020502020306" pitchFamily="34" charset="0"/>
                <a:ea typeface="+mn-ea"/>
                <a:cs typeface="+mn-cs"/>
              </a:rPr>
              <a:t>FINANCE &amp; HR</a:t>
            </a:r>
          </a:p>
        </p:txBody>
      </p:sp>
    </p:spTree>
    <p:extLst>
      <p:ext uri="{BB962C8B-B14F-4D97-AF65-F5344CB8AC3E}">
        <p14:creationId xmlns:p14="http://schemas.microsoft.com/office/powerpoint/2010/main" val="81925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524000" y="0"/>
            <a:ext cx="762000" cy="6858000"/>
            <a:chOff x="204" y="0"/>
            <a:chExt cx="336" cy="4320"/>
          </a:xfrm>
        </p:grpSpPr>
        <p:pic>
          <p:nvPicPr>
            <p:cNvPr id="5" name="Picture 9"/>
            <p:cNvPicPr>
              <a:picLocks noChangeAspect="1" noChangeArrowheads="1"/>
            </p:cNvPicPr>
            <p:nvPr/>
          </p:nvPicPr>
          <p:blipFill>
            <a:blip r:embed="rId3">
              <a:lum bright="6000"/>
            </a:blip>
            <a:srcRect l="4973" r="50914" b="4556"/>
            <a:stretch>
              <a:fillRect/>
            </a:stretch>
          </p:blipFill>
          <p:spPr bwMode="auto">
            <a:xfrm rot="5400000">
              <a:off x="-6" y="210"/>
              <a:ext cx="756" cy="336"/>
            </a:xfrm>
            <a:prstGeom prst="rect">
              <a:avLst/>
            </a:prstGeom>
            <a:noFill/>
            <a:ln w="9525">
              <a:noFill/>
              <a:miter lim="800000"/>
              <a:headEnd/>
              <a:tailEnd/>
            </a:ln>
          </p:spPr>
        </p:pic>
        <p:pic>
          <p:nvPicPr>
            <p:cNvPr id="6" name="Picture 9"/>
            <p:cNvPicPr>
              <a:picLocks noChangeAspect="1" noChangeArrowheads="1"/>
            </p:cNvPicPr>
            <p:nvPr/>
          </p:nvPicPr>
          <p:blipFill>
            <a:blip r:embed="rId3">
              <a:lum bright="6000"/>
            </a:blip>
            <a:srcRect l="4973" r="50914" b="4556"/>
            <a:stretch>
              <a:fillRect/>
            </a:stretch>
          </p:blipFill>
          <p:spPr bwMode="auto">
            <a:xfrm rot="5400000">
              <a:off x="-6" y="964"/>
              <a:ext cx="756" cy="336"/>
            </a:xfrm>
            <a:prstGeom prst="rect">
              <a:avLst/>
            </a:prstGeom>
            <a:noFill/>
            <a:ln w="9525">
              <a:noFill/>
              <a:miter lim="800000"/>
              <a:headEnd/>
              <a:tailEnd/>
            </a:ln>
          </p:spPr>
        </p:pic>
        <p:pic>
          <p:nvPicPr>
            <p:cNvPr id="7" name="Picture 9"/>
            <p:cNvPicPr>
              <a:picLocks noChangeAspect="1" noChangeArrowheads="1"/>
            </p:cNvPicPr>
            <p:nvPr/>
          </p:nvPicPr>
          <p:blipFill>
            <a:blip r:embed="rId3">
              <a:lum bright="6000"/>
            </a:blip>
            <a:srcRect l="4973" r="50914" b="4556"/>
            <a:stretch>
              <a:fillRect/>
            </a:stretch>
          </p:blipFill>
          <p:spPr bwMode="auto">
            <a:xfrm rot="5400000">
              <a:off x="-6" y="1690"/>
              <a:ext cx="756" cy="336"/>
            </a:xfrm>
            <a:prstGeom prst="rect">
              <a:avLst/>
            </a:prstGeom>
            <a:noFill/>
            <a:ln w="9525">
              <a:noFill/>
              <a:miter lim="800000"/>
              <a:headEnd/>
              <a:tailEnd/>
            </a:ln>
          </p:spPr>
        </p:pic>
        <p:pic>
          <p:nvPicPr>
            <p:cNvPr id="8" name="Picture 9"/>
            <p:cNvPicPr>
              <a:picLocks noChangeAspect="1" noChangeArrowheads="1"/>
            </p:cNvPicPr>
            <p:nvPr/>
          </p:nvPicPr>
          <p:blipFill>
            <a:blip r:embed="rId3">
              <a:lum bright="6000"/>
            </a:blip>
            <a:srcRect l="4973" r="50914" b="4556"/>
            <a:stretch>
              <a:fillRect/>
            </a:stretch>
          </p:blipFill>
          <p:spPr bwMode="auto">
            <a:xfrm rot="5400000">
              <a:off x="-6" y="2415"/>
              <a:ext cx="756" cy="336"/>
            </a:xfrm>
            <a:prstGeom prst="rect">
              <a:avLst/>
            </a:prstGeom>
            <a:noFill/>
            <a:ln w="9525">
              <a:noFill/>
              <a:miter lim="800000"/>
              <a:headEnd/>
              <a:tailEnd/>
            </a:ln>
          </p:spPr>
        </p:pic>
        <p:pic>
          <p:nvPicPr>
            <p:cNvPr id="9" name="Picture 9"/>
            <p:cNvPicPr>
              <a:picLocks noChangeAspect="1" noChangeArrowheads="1"/>
            </p:cNvPicPr>
            <p:nvPr/>
          </p:nvPicPr>
          <p:blipFill>
            <a:blip r:embed="rId3">
              <a:lum bright="6000"/>
            </a:blip>
            <a:srcRect l="4973" r="50914" b="4556"/>
            <a:stretch>
              <a:fillRect/>
            </a:stretch>
          </p:blipFill>
          <p:spPr bwMode="auto">
            <a:xfrm rot="5400000">
              <a:off x="-6" y="3141"/>
              <a:ext cx="756" cy="336"/>
            </a:xfrm>
            <a:prstGeom prst="rect">
              <a:avLst/>
            </a:prstGeom>
            <a:noFill/>
            <a:ln w="9525">
              <a:noFill/>
              <a:miter lim="800000"/>
              <a:headEnd/>
              <a:tailEnd/>
            </a:ln>
          </p:spPr>
        </p:pic>
        <p:pic>
          <p:nvPicPr>
            <p:cNvPr id="10" name="Picture 19"/>
            <p:cNvPicPr>
              <a:picLocks noChangeAspect="1" noChangeArrowheads="1"/>
            </p:cNvPicPr>
            <p:nvPr/>
          </p:nvPicPr>
          <p:blipFill>
            <a:blip r:embed="rId4">
              <a:lum bright="6000"/>
            </a:blip>
            <a:srcRect l="4973" r="50914" b="4556"/>
            <a:stretch>
              <a:fillRect/>
            </a:stretch>
          </p:blipFill>
          <p:spPr bwMode="auto">
            <a:xfrm rot="5400000">
              <a:off x="40" y="3821"/>
              <a:ext cx="663" cy="336"/>
            </a:xfrm>
            <a:prstGeom prst="rect">
              <a:avLst/>
            </a:prstGeom>
            <a:noFill/>
            <a:ln w="9525">
              <a:noFill/>
              <a:miter lim="800000"/>
              <a:headEnd/>
              <a:tailEnd/>
            </a:ln>
          </p:spPr>
        </p:pic>
      </p:grpSp>
      <p:pic>
        <p:nvPicPr>
          <p:cNvPr id="12" name="Picture 2" descr="https://pbs.twimg.com/profile_images/1230828312622026752/HuU4RQB3_400x4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4868" y="5805278"/>
            <a:ext cx="1144133" cy="10933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8125499" y="5835528"/>
            <a:ext cx="2526895" cy="1020636"/>
          </a:xfrm>
          <a:prstGeom prst="rect">
            <a:avLst/>
          </a:prstGeom>
        </p:spPr>
      </p:pic>
      <p:pic>
        <p:nvPicPr>
          <p:cNvPr id="3" name="Picture 2"/>
          <p:cNvPicPr>
            <a:picLocks noChangeAspect="1"/>
          </p:cNvPicPr>
          <p:nvPr/>
        </p:nvPicPr>
        <p:blipFill>
          <a:blip r:embed="rId7"/>
          <a:stretch>
            <a:fillRect/>
          </a:stretch>
        </p:blipFill>
        <p:spPr>
          <a:xfrm>
            <a:off x="3962400" y="6400063"/>
            <a:ext cx="3657600" cy="371888"/>
          </a:xfrm>
          <a:prstGeom prst="rect">
            <a:avLst/>
          </a:prstGeom>
        </p:spPr>
      </p:pic>
      <p:sp>
        <p:nvSpPr>
          <p:cNvPr id="14" name="TextBox 13"/>
          <p:cNvSpPr txBox="1"/>
          <p:nvPr/>
        </p:nvSpPr>
        <p:spPr>
          <a:xfrm>
            <a:off x="2948615" y="201944"/>
            <a:ext cx="7239000" cy="1200329"/>
          </a:xfrm>
          <a:prstGeom prst="rect">
            <a:avLst/>
          </a:prstGeom>
          <a:noFill/>
        </p:spPr>
        <p:txBody>
          <a:bodyPr wrap="square" rtlCol="0">
            <a:spAutoFit/>
          </a:bodyPr>
          <a:lstStyle/>
          <a:p>
            <a:pPr algn="ctr" defTabSz="914400"/>
            <a:r>
              <a:rPr lang="en-US" sz="3600" b="1" dirty="0">
                <a:solidFill>
                  <a:schemeClr val="bg1"/>
                </a:solidFill>
                <a:latin typeface="Century Gothic" panose="020B0502020202020204" pitchFamily="34" charset="0"/>
              </a:rPr>
              <a:t>FINANCIAL SUSTAINABILITY (HR &amp; Finance)</a:t>
            </a:r>
          </a:p>
        </p:txBody>
      </p:sp>
      <p:sp>
        <p:nvSpPr>
          <p:cNvPr id="15" name="TextBox 14"/>
          <p:cNvSpPr txBox="1"/>
          <p:nvPr/>
        </p:nvSpPr>
        <p:spPr>
          <a:xfrm>
            <a:off x="2284867" y="1567577"/>
            <a:ext cx="9593796" cy="5028236"/>
          </a:xfrm>
          <a:prstGeom prst="rect">
            <a:avLst/>
          </a:prstGeom>
          <a:noFill/>
        </p:spPr>
        <p:txBody>
          <a:bodyPr wrap="square" rtlCol="0">
            <a:spAutoFit/>
          </a:bodyPr>
          <a:lstStyle/>
          <a:p>
            <a:pPr marL="342900" lvl="0" indent="-342900" algn="just">
              <a:lnSpc>
                <a:spcPct val="107000"/>
              </a:lnSpc>
              <a:buFont typeface="Wingdings" panose="05000000000000000000" pitchFamily="2" charset="2"/>
              <a:buChar char=""/>
            </a:pPr>
            <a:r>
              <a:rPr lang="en-US" sz="1600" dirty="0">
                <a:solidFill>
                  <a:srgbClr val="323A45"/>
                </a:solidFill>
                <a:effectLst/>
                <a:latin typeface="Segoe UI" panose="020B0502040204020203" pitchFamily="34" charset="0"/>
                <a:ea typeface="Calibri" panose="020F0502020204030204" pitchFamily="34" charset="0"/>
                <a:cs typeface="Times New Roman" panose="02020603050405020304" pitchFamily="18" charset="0"/>
              </a:rPr>
              <a:t>CMNHS </a:t>
            </a:r>
            <a:r>
              <a:rPr lang="en-US" sz="1600" dirty="0">
                <a:solidFill>
                  <a:srgbClr val="323A45"/>
                </a:solidFill>
                <a:latin typeface="Segoe UI" panose="020B0502040204020203" pitchFamily="34" charset="0"/>
                <a:ea typeface="Calibri" panose="020F0502020204030204" pitchFamily="34" charset="0"/>
                <a:cs typeface="Times New Roman" panose="02020603050405020304" pitchFamily="18" charset="0"/>
              </a:rPr>
              <a:t>“BALLPARKS”</a:t>
            </a:r>
          </a:p>
          <a:p>
            <a:pPr marL="742950" lvl="1" indent="-285750" algn="just">
              <a:lnSpc>
                <a:spcPct val="107000"/>
              </a:lnSpc>
              <a:buFont typeface="Courier New" panose="02070309020205020404" pitchFamily="49" charset="0"/>
              <a:buChar char="o"/>
            </a:pPr>
            <a:r>
              <a:rPr lang="en-US" sz="1600" dirty="0">
                <a:solidFill>
                  <a:srgbClr val="323A45"/>
                </a:solidFill>
                <a:latin typeface="Segoe UI" panose="020B0502040204020203" pitchFamily="34" charset="0"/>
                <a:ea typeface="Times New Roman" panose="02020603050405020304" pitchFamily="18" charset="0"/>
                <a:cs typeface="Times New Roman" panose="02020603050405020304" pitchFamily="18" charset="0"/>
              </a:rPr>
              <a:t>A</a:t>
            </a:r>
            <a:r>
              <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rPr>
              <a:t>nnual budget roughly $21-25 million</a:t>
            </a:r>
            <a:endParaRPr lang="en-FJ"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rPr>
              <a:t>HR budget </a:t>
            </a:r>
            <a:r>
              <a:rPr lang="en-US" sz="1600" dirty="0">
                <a:solidFill>
                  <a:srgbClr val="323A45"/>
                </a:solidFill>
                <a:latin typeface="Segoe UI" panose="020B0502040204020203" pitchFamily="34" charset="0"/>
                <a:ea typeface="Times New Roman" panose="02020603050405020304" pitchFamily="18" charset="0"/>
                <a:cs typeface="Times New Roman" panose="02020603050405020304" pitchFamily="18" charset="0"/>
              </a:rPr>
              <a:t>roughly </a:t>
            </a:r>
            <a:r>
              <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rPr>
              <a:t>$12-16million; </a:t>
            </a:r>
          </a:p>
          <a:p>
            <a:pPr marL="742950" lvl="1" indent="-285750" algn="just">
              <a:lnSpc>
                <a:spcPct val="107000"/>
              </a:lnSpc>
              <a:buFont typeface="Courier New" panose="02070309020205020404" pitchFamily="49" charset="0"/>
              <a:buChar char="o"/>
            </a:pPr>
            <a:r>
              <a:rPr lang="en-US" sz="1600" dirty="0">
                <a:solidFill>
                  <a:srgbClr val="323A45"/>
                </a:solidFill>
                <a:latin typeface="Segoe UI" panose="020B0502040204020203" pitchFamily="34" charset="0"/>
                <a:ea typeface="Times New Roman" panose="02020603050405020304" pitchFamily="18" charset="0"/>
                <a:cs typeface="Times New Roman" panose="02020603050405020304" pitchFamily="18" charset="0"/>
              </a:rPr>
              <a:t>O</a:t>
            </a:r>
            <a:r>
              <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rPr>
              <a:t>ver the years, HR budget line not fully expended because of the difficulty to find the right people to engage in special clinical disciplines </a:t>
            </a:r>
            <a:endParaRPr lang="en-FJ"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rPr>
              <a:t>Surplus funds to CAPEX funds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endPar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rPr>
              <a:t>Challenges: </a:t>
            </a:r>
          </a:p>
          <a:p>
            <a:pPr marL="800100" lvl="1" indent="-342900" algn="just">
              <a:lnSpc>
                <a:spcPct val="107000"/>
              </a:lnSpc>
              <a:buFont typeface="Wingdings" panose="05000000000000000000" pitchFamily="2" charset="2"/>
              <a:buChar char=""/>
            </a:pPr>
            <a:endParaRPr lang="en-FJ"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07000"/>
              </a:lnSpc>
              <a:buFont typeface="Courier New" panose="02070309020205020404" pitchFamily="49" charset="0"/>
              <a:buChar char="o"/>
            </a:pPr>
            <a:r>
              <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rPr>
              <a:t>CMNHS is a big revenue earner and also a big spender … it’s a problem because we have to subsidize a school (School of Dentistry is a small school with a high running cost). </a:t>
            </a:r>
            <a:endParaRPr lang="en-FJ"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07000"/>
              </a:lnSpc>
              <a:buFont typeface="Courier New" panose="02070309020205020404" pitchFamily="49" charset="0"/>
              <a:buChar char="o"/>
            </a:pPr>
            <a:r>
              <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rPr>
              <a:t>Study allowance and PTD – when we have a very high operational cost, it takes away the opportunity to award staff for PTD</a:t>
            </a:r>
            <a:endParaRPr lang="en-FJ"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07000"/>
              </a:lnSpc>
              <a:buFont typeface="Courier New" panose="02070309020205020404" pitchFamily="49" charset="0"/>
              <a:buChar char="o"/>
            </a:pPr>
            <a:r>
              <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rPr>
              <a:t>Consumables cost and VAT now increased</a:t>
            </a:r>
            <a:endParaRPr lang="en-FJ"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07000"/>
              </a:lnSpc>
              <a:spcAft>
                <a:spcPts val="800"/>
              </a:spcAft>
              <a:buFont typeface="Courier New" panose="02070309020205020404" pitchFamily="49" charset="0"/>
              <a:buChar char="o"/>
            </a:pPr>
            <a:r>
              <a:rPr lang="en-US" sz="1600" dirty="0">
                <a:solidFill>
                  <a:srgbClr val="323A45"/>
                </a:solidFill>
                <a:effectLst/>
                <a:latin typeface="Segoe UI" panose="020B0502040204020203" pitchFamily="34" charset="0"/>
                <a:ea typeface="Times New Roman" panose="02020603050405020304" pitchFamily="18" charset="0"/>
                <a:cs typeface="Times New Roman" panose="02020603050405020304" pitchFamily="18" charset="0"/>
              </a:rPr>
              <a:t>Appropriate inventory for consumables – can be quite expensive when not done appropriately</a:t>
            </a:r>
          </a:p>
          <a:p>
            <a:pPr marL="1143000" lvl="2" indent="-228600" algn="just">
              <a:lnSpc>
                <a:spcPct val="107000"/>
              </a:lnSpc>
              <a:spcAft>
                <a:spcPts val="800"/>
              </a:spcAft>
              <a:buFont typeface="Wingdings" panose="05000000000000000000" pitchFamily="2" charset="2"/>
              <a:buChar char=""/>
            </a:pPr>
            <a:endParaRPr lang="en-US" sz="1600" dirty="0">
              <a:solidFill>
                <a:srgbClr val="323A45"/>
              </a:solidFill>
              <a:latin typeface="Segoe UI" panose="020B0502040204020203" pitchFamily="34" charset="0"/>
              <a:ea typeface="Calibri" panose="020F0502020204030204" pitchFamily="34" charset="0"/>
              <a:cs typeface="Times New Roman" panose="02020603050405020304" pitchFamily="18" charset="0"/>
            </a:endParaRPr>
          </a:p>
          <a:p>
            <a:pPr marL="1143000" lvl="2" indent="-228600" algn="just">
              <a:lnSpc>
                <a:spcPct val="107000"/>
              </a:lnSpc>
              <a:spcAft>
                <a:spcPts val="800"/>
              </a:spcAft>
              <a:buFont typeface="Wingdings" panose="05000000000000000000" pitchFamily="2" charset="2"/>
              <a:buChar char=""/>
            </a:pPr>
            <a:endParaRPr lang="en-FJ"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75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85796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524000" y="0"/>
            <a:ext cx="762000" cy="6858000"/>
            <a:chOff x="204" y="0"/>
            <a:chExt cx="336" cy="4320"/>
          </a:xfrm>
        </p:grpSpPr>
        <p:pic>
          <p:nvPicPr>
            <p:cNvPr id="5" name="Picture 9"/>
            <p:cNvPicPr>
              <a:picLocks noChangeAspect="1" noChangeArrowheads="1"/>
            </p:cNvPicPr>
            <p:nvPr/>
          </p:nvPicPr>
          <p:blipFill>
            <a:blip r:embed="rId3">
              <a:lum bright="6000"/>
            </a:blip>
            <a:srcRect l="4973" r="50914" b="4556"/>
            <a:stretch>
              <a:fillRect/>
            </a:stretch>
          </p:blipFill>
          <p:spPr bwMode="auto">
            <a:xfrm rot="5400000">
              <a:off x="-6" y="210"/>
              <a:ext cx="756" cy="336"/>
            </a:xfrm>
            <a:prstGeom prst="rect">
              <a:avLst/>
            </a:prstGeom>
            <a:noFill/>
            <a:ln w="9525">
              <a:noFill/>
              <a:miter lim="800000"/>
              <a:headEnd/>
              <a:tailEnd/>
            </a:ln>
          </p:spPr>
        </p:pic>
        <p:pic>
          <p:nvPicPr>
            <p:cNvPr id="6" name="Picture 9"/>
            <p:cNvPicPr>
              <a:picLocks noChangeAspect="1" noChangeArrowheads="1"/>
            </p:cNvPicPr>
            <p:nvPr/>
          </p:nvPicPr>
          <p:blipFill>
            <a:blip r:embed="rId3">
              <a:lum bright="6000"/>
            </a:blip>
            <a:srcRect l="4973" r="50914" b="4556"/>
            <a:stretch>
              <a:fillRect/>
            </a:stretch>
          </p:blipFill>
          <p:spPr bwMode="auto">
            <a:xfrm rot="5400000">
              <a:off x="-6" y="964"/>
              <a:ext cx="756" cy="336"/>
            </a:xfrm>
            <a:prstGeom prst="rect">
              <a:avLst/>
            </a:prstGeom>
            <a:noFill/>
            <a:ln w="9525">
              <a:noFill/>
              <a:miter lim="800000"/>
              <a:headEnd/>
              <a:tailEnd/>
            </a:ln>
          </p:spPr>
        </p:pic>
        <p:pic>
          <p:nvPicPr>
            <p:cNvPr id="7" name="Picture 9"/>
            <p:cNvPicPr>
              <a:picLocks noChangeAspect="1" noChangeArrowheads="1"/>
            </p:cNvPicPr>
            <p:nvPr/>
          </p:nvPicPr>
          <p:blipFill>
            <a:blip r:embed="rId3">
              <a:lum bright="6000"/>
            </a:blip>
            <a:srcRect l="4973" r="50914" b="4556"/>
            <a:stretch>
              <a:fillRect/>
            </a:stretch>
          </p:blipFill>
          <p:spPr bwMode="auto">
            <a:xfrm rot="5400000">
              <a:off x="-6" y="1690"/>
              <a:ext cx="756" cy="336"/>
            </a:xfrm>
            <a:prstGeom prst="rect">
              <a:avLst/>
            </a:prstGeom>
            <a:noFill/>
            <a:ln w="9525">
              <a:noFill/>
              <a:miter lim="800000"/>
              <a:headEnd/>
              <a:tailEnd/>
            </a:ln>
          </p:spPr>
        </p:pic>
        <p:pic>
          <p:nvPicPr>
            <p:cNvPr id="8" name="Picture 9"/>
            <p:cNvPicPr>
              <a:picLocks noChangeAspect="1" noChangeArrowheads="1"/>
            </p:cNvPicPr>
            <p:nvPr/>
          </p:nvPicPr>
          <p:blipFill>
            <a:blip r:embed="rId3">
              <a:lum bright="6000"/>
            </a:blip>
            <a:srcRect l="4973" r="50914" b="4556"/>
            <a:stretch>
              <a:fillRect/>
            </a:stretch>
          </p:blipFill>
          <p:spPr bwMode="auto">
            <a:xfrm rot="5400000">
              <a:off x="-6" y="2415"/>
              <a:ext cx="756" cy="336"/>
            </a:xfrm>
            <a:prstGeom prst="rect">
              <a:avLst/>
            </a:prstGeom>
            <a:noFill/>
            <a:ln w="9525">
              <a:noFill/>
              <a:miter lim="800000"/>
              <a:headEnd/>
              <a:tailEnd/>
            </a:ln>
          </p:spPr>
        </p:pic>
        <p:pic>
          <p:nvPicPr>
            <p:cNvPr id="9" name="Picture 9"/>
            <p:cNvPicPr>
              <a:picLocks noChangeAspect="1" noChangeArrowheads="1"/>
            </p:cNvPicPr>
            <p:nvPr/>
          </p:nvPicPr>
          <p:blipFill>
            <a:blip r:embed="rId3">
              <a:lum bright="6000"/>
            </a:blip>
            <a:srcRect l="4973" r="50914" b="4556"/>
            <a:stretch>
              <a:fillRect/>
            </a:stretch>
          </p:blipFill>
          <p:spPr bwMode="auto">
            <a:xfrm rot="5400000">
              <a:off x="-6" y="3141"/>
              <a:ext cx="756" cy="336"/>
            </a:xfrm>
            <a:prstGeom prst="rect">
              <a:avLst/>
            </a:prstGeom>
            <a:noFill/>
            <a:ln w="9525">
              <a:noFill/>
              <a:miter lim="800000"/>
              <a:headEnd/>
              <a:tailEnd/>
            </a:ln>
          </p:spPr>
        </p:pic>
        <p:pic>
          <p:nvPicPr>
            <p:cNvPr id="10" name="Picture 19"/>
            <p:cNvPicPr>
              <a:picLocks noChangeAspect="1" noChangeArrowheads="1"/>
            </p:cNvPicPr>
            <p:nvPr/>
          </p:nvPicPr>
          <p:blipFill>
            <a:blip r:embed="rId4">
              <a:lum bright="6000"/>
            </a:blip>
            <a:srcRect l="4973" r="50914" b="4556"/>
            <a:stretch>
              <a:fillRect/>
            </a:stretch>
          </p:blipFill>
          <p:spPr bwMode="auto">
            <a:xfrm rot="5400000">
              <a:off x="40" y="3821"/>
              <a:ext cx="663" cy="336"/>
            </a:xfrm>
            <a:prstGeom prst="rect">
              <a:avLst/>
            </a:prstGeom>
            <a:noFill/>
            <a:ln w="9525">
              <a:noFill/>
              <a:miter lim="800000"/>
              <a:headEnd/>
              <a:tailEnd/>
            </a:ln>
          </p:spPr>
        </p:pic>
      </p:grpSp>
      <p:sp>
        <p:nvSpPr>
          <p:cNvPr id="13" name="TextBox 12"/>
          <p:cNvSpPr txBox="1"/>
          <p:nvPr/>
        </p:nvSpPr>
        <p:spPr>
          <a:xfrm>
            <a:off x="3222909" y="33435"/>
            <a:ext cx="2901666"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rPr>
              <a:t>Our Partners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4" name="Picture 13" descr="Screen Shot 2018-07-12 at 2.48.27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3493" y="1103648"/>
            <a:ext cx="1797430" cy="850126"/>
          </a:xfrm>
          <a:prstGeom prst="rect">
            <a:avLst/>
          </a:prstGeom>
        </p:spPr>
      </p:pic>
      <p:pic>
        <p:nvPicPr>
          <p:cNvPr id="15" name="Picture 14" descr="Screen Shot 2018-07-12 at 3.11.27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4575" y="3353962"/>
            <a:ext cx="2594484" cy="1091402"/>
          </a:xfrm>
          <a:prstGeom prst="rect">
            <a:avLst/>
          </a:prstGeom>
        </p:spPr>
      </p:pic>
      <p:pic>
        <p:nvPicPr>
          <p:cNvPr id="16" name="Picture 15" descr="Screen Shot 2018-07-12 at 3.02.59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4127" y="4784387"/>
            <a:ext cx="1474968" cy="738444"/>
          </a:xfrm>
          <a:prstGeom prst="rect">
            <a:avLst/>
          </a:prstGeom>
        </p:spPr>
      </p:pic>
      <p:pic>
        <p:nvPicPr>
          <p:cNvPr id="17" name="Picture 16" descr="Screen Shot 2018-07-13 at 8.39.34 A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1460" y="2227409"/>
            <a:ext cx="2391356" cy="924506"/>
          </a:xfrm>
          <a:prstGeom prst="rect">
            <a:avLst/>
          </a:prstGeom>
        </p:spPr>
      </p:pic>
      <p:pic>
        <p:nvPicPr>
          <p:cNvPr id="18" name="Picture 17" descr="Screen Shot 2018-07-13 at 8.45.13 A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19045" y="1136380"/>
            <a:ext cx="1941493" cy="914757"/>
          </a:xfrm>
          <a:prstGeom prst="rect">
            <a:avLst/>
          </a:prstGeom>
        </p:spPr>
      </p:pic>
      <p:pic>
        <p:nvPicPr>
          <p:cNvPr id="19" name="Picture 18" descr="CSIRO Kick-start – Lindfield collaboration hub"/>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95801" y="3359514"/>
            <a:ext cx="1628775" cy="1085850"/>
          </a:xfrm>
          <a:prstGeom prst="rect">
            <a:avLst/>
          </a:prstGeom>
          <a:noFill/>
          <a:ln>
            <a:noFill/>
          </a:ln>
        </p:spPr>
      </p:pic>
      <p:pic>
        <p:nvPicPr>
          <p:cNvPr id="20" name="Picture 19" descr="Logos and style guides | Australian Government Department of Foreign  Affairs and Trade"/>
          <p:cNvPicPr/>
          <p:nvPr/>
        </p:nvPicPr>
        <p:blipFill>
          <a:blip r:embed="rId11">
            <a:extLst>
              <a:ext uri="{28A0092B-C50C-407E-A947-70E740481C1C}">
                <a14:useLocalDpi xmlns:a14="http://schemas.microsoft.com/office/drawing/2010/main" val="0"/>
              </a:ext>
            </a:extLst>
          </a:blip>
          <a:srcRect/>
          <a:stretch>
            <a:fillRect/>
          </a:stretch>
        </p:blipFill>
        <p:spPr bwMode="auto">
          <a:xfrm>
            <a:off x="5027356" y="2235754"/>
            <a:ext cx="1906845" cy="771843"/>
          </a:xfrm>
          <a:prstGeom prst="rect">
            <a:avLst/>
          </a:prstGeom>
          <a:noFill/>
          <a:ln>
            <a:noFill/>
          </a:ln>
        </p:spPr>
      </p:pic>
      <p:pic>
        <p:nvPicPr>
          <p:cNvPr id="21" name="Picture 20" descr="Monash University | Bump2Baby and Me Bump2Baby and Me"/>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24261" y="2397125"/>
            <a:ext cx="1536277" cy="581593"/>
          </a:xfrm>
          <a:prstGeom prst="rect">
            <a:avLst/>
          </a:prstGeom>
          <a:noFill/>
          <a:ln>
            <a:noFill/>
          </a:ln>
        </p:spPr>
      </p:pic>
      <p:pic>
        <p:nvPicPr>
          <p:cNvPr id="22" name="Picture 21" descr="Fijian Government - STATEMENT FROM THE MINISTRY OF HEALTH ON COVID-19 UPDATE"/>
          <p:cNvPicPr/>
          <p:nvPr/>
        </p:nvPicPr>
        <p:blipFill>
          <a:blip r:embed="rId13">
            <a:extLst>
              <a:ext uri="{28A0092B-C50C-407E-A947-70E740481C1C}">
                <a14:useLocalDpi xmlns:a14="http://schemas.microsoft.com/office/drawing/2010/main" val="0"/>
              </a:ext>
            </a:extLst>
          </a:blip>
          <a:srcRect/>
          <a:stretch>
            <a:fillRect/>
          </a:stretch>
        </p:blipFill>
        <p:spPr bwMode="auto">
          <a:xfrm>
            <a:off x="2303424" y="929357"/>
            <a:ext cx="1582776" cy="1251062"/>
          </a:xfrm>
          <a:prstGeom prst="rect">
            <a:avLst/>
          </a:prstGeom>
          <a:noFill/>
          <a:ln>
            <a:noFill/>
          </a:ln>
        </p:spPr>
      </p:pic>
      <p:pic>
        <p:nvPicPr>
          <p:cNvPr id="23" name="Picture 22" descr="cid:TGIStratIDPrimaryAuesig_cd007c36-405d-4c7a-81a8-c710d4039e88.png"/>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694857" y="1103648"/>
            <a:ext cx="2790825" cy="895350"/>
          </a:xfrm>
          <a:prstGeom prst="rect">
            <a:avLst/>
          </a:prstGeom>
          <a:noFill/>
          <a:ln>
            <a:noFill/>
          </a:ln>
        </p:spPr>
      </p:pic>
      <p:pic>
        <p:nvPicPr>
          <p:cNvPr id="24" name="Picture 23">
            <a:extLst>
              <a:ext uri="{FF2B5EF4-FFF2-40B4-BE49-F238E27FC236}">
                <a16:creationId xmlns:a16="http://schemas.microsoft.com/office/drawing/2014/main" id="{D46E103A-99C6-4F69-AEE8-753F10F063D8}"/>
              </a:ext>
            </a:extLst>
          </p:cNvPr>
          <p:cNvPicPr/>
          <p:nvPr/>
        </p:nvPicPr>
        <p:blipFill>
          <a:blip r:embed="rId16">
            <a:extLst>
              <a:ext uri="{28A0092B-C50C-407E-A947-70E740481C1C}">
                <a14:useLocalDpi xmlns:a14="http://schemas.microsoft.com/office/drawing/2010/main" val="0"/>
              </a:ext>
            </a:extLst>
          </a:blip>
          <a:stretch>
            <a:fillRect/>
          </a:stretch>
        </p:blipFill>
        <p:spPr>
          <a:xfrm>
            <a:off x="8827911" y="2051136"/>
            <a:ext cx="1783012" cy="1302826"/>
          </a:xfrm>
          <a:prstGeom prst="rect">
            <a:avLst/>
          </a:prstGeom>
        </p:spPr>
      </p:pic>
      <p:pic>
        <p:nvPicPr>
          <p:cNvPr id="25" name="Picture 24" descr="Research Project Manager | MyjobsFiji"/>
          <p:cNvPicPr/>
          <p:nvPr/>
        </p:nvPicPr>
        <p:blipFill>
          <a:blip r:embed="rId17">
            <a:extLst>
              <a:ext uri="{28A0092B-C50C-407E-A947-70E740481C1C}">
                <a14:useLocalDpi xmlns:a14="http://schemas.microsoft.com/office/drawing/2010/main" val="0"/>
              </a:ext>
            </a:extLst>
          </a:blip>
          <a:srcRect/>
          <a:stretch>
            <a:fillRect/>
          </a:stretch>
        </p:blipFill>
        <p:spPr bwMode="auto">
          <a:xfrm>
            <a:off x="9167464" y="5755835"/>
            <a:ext cx="1387341" cy="963375"/>
          </a:xfrm>
          <a:prstGeom prst="rect">
            <a:avLst/>
          </a:prstGeom>
          <a:noFill/>
          <a:ln>
            <a:noFill/>
          </a:ln>
        </p:spPr>
      </p:pic>
      <p:pic>
        <p:nvPicPr>
          <p:cNvPr id="26" name="Picture 25">
            <a:extLst>
              <a:ext uri="{FF2B5EF4-FFF2-40B4-BE49-F238E27FC236}">
                <a16:creationId xmlns:a16="http://schemas.microsoft.com/office/drawing/2014/main" id="{6C9D0754-1DFA-E241-AB94-35AF343E453F}"/>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8083131" y="5870078"/>
            <a:ext cx="856119" cy="734891"/>
          </a:xfrm>
          <a:prstGeom prst="rect">
            <a:avLst/>
          </a:prstGeom>
        </p:spPr>
      </p:pic>
      <p:pic>
        <p:nvPicPr>
          <p:cNvPr id="27" name="Picture 26" descr="UK: UKRI GCRF/Newton Fund Agile Response call to address COVID-19 | EURAXESS"/>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872460" y="3482537"/>
            <a:ext cx="1687745" cy="856355"/>
          </a:xfrm>
          <a:prstGeom prst="rect">
            <a:avLst/>
          </a:prstGeom>
          <a:noFill/>
          <a:ln>
            <a:noFill/>
          </a:ln>
        </p:spPr>
      </p:pic>
      <p:pic>
        <p:nvPicPr>
          <p:cNvPr id="28" name="Picture 27" descr="Implementation Science"/>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60526" y="4599917"/>
            <a:ext cx="2132047" cy="1028750"/>
          </a:xfrm>
          <a:prstGeom prst="rect">
            <a:avLst/>
          </a:prstGeom>
          <a:noFill/>
          <a:ln>
            <a:noFill/>
          </a:ln>
        </p:spPr>
      </p:pic>
      <p:pic>
        <p:nvPicPr>
          <p:cNvPr id="29" name="Picture 28" descr="UNSW Sydney | One of the best universities in Australia"/>
          <p:cNvPicPr/>
          <p:nvPr/>
        </p:nvPicPr>
        <p:blipFill>
          <a:blip r:embed="rId21">
            <a:extLst>
              <a:ext uri="{28A0092B-C50C-407E-A947-70E740481C1C}">
                <a14:useLocalDpi xmlns:a14="http://schemas.microsoft.com/office/drawing/2010/main" val="0"/>
              </a:ext>
            </a:extLst>
          </a:blip>
          <a:srcRect/>
          <a:stretch>
            <a:fillRect/>
          </a:stretch>
        </p:blipFill>
        <p:spPr bwMode="auto">
          <a:xfrm>
            <a:off x="2433552" y="3467438"/>
            <a:ext cx="1895475" cy="803910"/>
          </a:xfrm>
          <a:prstGeom prst="rect">
            <a:avLst/>
          </a:prstGeom>
          <a:noFill/>
          <a:ln>
            <a:noFill/>
          </a:ln>
        </p:spPr>
      </p:pic>
      <p:pic>
        <p:nvPicPr>
          <p:cNvPr id="30" name="Picture 29">
            <a:extLst>
              <a:ext uri="{FF2B5EF4-FFF2-40B4-BE49-F238E27FC236}">
                <a16:creationId xmlns:a16="http://schemas.microsoft.com/office/drawing/2014/main" id="{B58121C7-B444-4683-8C3E-0458F7D736CC}"/>
              </a:ext>
            </a:extLst>
          </p:cNvPr>
          <p:cNvPicPr>
            <a:picLocks noChangeAspect="1"/>
          </p:cNvPicPr>
          <p:nvPr/>
        </p:nvPicPr>
        <p:blipFill>
          <a:blip r:embed="rId22" cstate="print">
            <a:alphaModFix/>
            <a:extLst>
              <a:ext uri="{BEBA8EAE-BF5A-486C-A8C5-ECC9F3942E4B}">
                <a14:imgProps xmlns:a14="http://schemas.microsoft.com/office/drawing/2010/main">
                  <a14:imgLayer r:embed="rId23">
                    <a14:imgEffect>
                      <a14:saturation sat="65000"/>
                    </a14:imgEffect>
                  </a14:imgLayer>
                </a14:imgProps>
              </a:ext>
              <a:ext uri="{28A0092B-C50C-407E-A947-70E740481C1C}">
                <a14:useLocalDpi xmlns:a14="http://schemas.microsoft.com/office/drawing/2010/main" val="0"/>
              </a:ext>
            </a:extLst>
          </a:blip>
          <a:stretch>
            <a:fillRect/>
          </a:stretch>
        </p:blipFill>
        <p:spPr>
          <a:xfrm>
            <a:off x="9047460" y="4467465"/>
            <a:ext cx="1437504" cy="1041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30" descr="Ministry of Agriculture"/>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317692" y="5769448"/>
            <a:ext cx="931526" cy="936153"/>
          </a:xfrm>
          <a:prstGeom prst="rect">
            <a:avLst/>
          </a:prstGeom>
          <a:noFill/>
          <a:ln>
            <a:noFill/>
          </a:ln>
        </p:spPr>
      </p:pic>
      <p:pic>
        <p:nvPicPr>
          <p:cNvPr id="32" name="Picture 31" descr="Mitigating the threat of Antimicrobial Resistance in Pacific Island  Countries (COMBAT AMR) | Indo-Pacific Centre for Health Security"/>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274484" y="5874047"/>
            <a:ext cx="1348131" cy="783222"/>
          </a:xfrm>
          <a:prstGeom prst="rect">
            <a:avLst/>
          </a:prstGeom>
          <a:noFill/>
          <a:ln>
            <a:noFill/>
          </a:ln>
        </p:spPr>
      </p:pic>
      <p:pic>
        <p:nvPicPr>
          <p:cNvPr id="33" name="Picture 32" descr="Download UNICEF Logo in SVG Vector or PNG File Format - Logo.wine"/>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736663" y="5831575"/>
            <a:ext cx="1197236" cy="968307"/>
          </a:xfrm>
          <a:prstGeom prst="rect">
            <a:avLst/>
          </a:prstGeom>
          <a:noFill/>
          <a:ln>
            <a:noFill/>
          </a:ln>
        </p:spPr>
      </p:pic>
      <p:pic>
        <p:nvPicPr>
          <p:cNvPr id="34" name="Picture 33" descr="World Bank logo - Adaptation Fund"/>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902295" y="5713704"/>
            <a:ext cx="2063810" cy="936151"/>
          </a:xfrm>
          <a:prstGeom prst="rect">
            <a:avLst/>
          </a:prstGeom>
          <a:noFill/>
          <a:ln>
            <a:noFill/>
          </a:ln>
        </p:spPr>
      </p:pic>
      <p:pic>
        <p:nvPicPr>
          <p:cNvPr id="35" name="Picture 34" descr="Wellcome Trust 2020 Investigator Awards in Science | Opportunities For  Africans"/>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939250" y="381000"/>
            <a:ext cx="1546847" cy="625287"/>
          </a:xfrm>
          <a:prstGeom prst="rect">
            <a:avLst/>
          </a:prstGeom>
          <a:noFill/>
          <a:ln>
            <a:noFill/>
          </a:ln>
        </p:spPr>
      </p:pic>
      <p:pic>
        <p:nvPicPr>
          <p:cNvPr id="36" name="Picture 35" descr="Programme Overview 11th GACD Implementation Science Workshop 11 - 12  November 2019, Bangkok, Thailand"/>
          <p:cNvPicPr/>
          <p:nvPr/>
        </p:nvPicPr>
        <p:blipFill>
          <a:blip r:embed="rId29">
            <a:extLst>
              <a:ext uri="{28A0092B-C50C-407E-A947-70E740481C1C}">
                <a14:useLocalDpi xmlns:a14="http://schemas.microsoft.com/office/drawing/2010/main" val="0"/>
              </a:ext>
            </a:extLst>
          </a:blip>
          <a:srcRect/>
          <a:stretch>
            <a:fillRect/>
          </a:stretch>
        </p:blipFill>
        <p:spPr bwMode="auto">
          <a:xfrm>
            <a:off x="6719044" y="341908"/>
            <a:ext cx="1815356" cy="654967"/>
          </a:xfrm>
          <a:prstGeom prst="rect">
            <a:avLst/>
          </a:prstGeom>
          <a:noFill/>
          <a:ln>
            <a:noFill/>
          </a:ln>
        </p:spPr>
      </p:pic>
      <p:pic>
        <p:nvPicPr>
          <p:cNvPr id="37" name="Picture 36" descr="Dr Hang Ta is awarded a NHMRC Ideas Grant – Hang Ta research group"/>
          <p:cNvPicPr/>
          <p:nvPr/>
        </p:nvPicPr>
        <p:blipFill>
          <a:blip r:embed="rId30">
            <a:extLst>
              <a:ext uri="{28A0092B-C50C-407E-A947-70E740481C1C}">
                <a14:useLocalDpi xmlns:a14="http://schemas.microsoft.com/office/drawing/2010/main" val="0"/>
              </a:ext>
            </a:extLst>
          </a:blip>
          <a:srcRect/>
          <a:stretch>
            <a:fillRect/>
          </a:stretch>
        </p:blipFill>
        <p:spPr bwMode="auto">
          <a:xfrm>
            <a:off x="4066057" y="4606801"/>
            <a:ext cx="2538448" cy="1072296"/>
          </a:xfrm>
          <a:prstGeom prst="rect">
            <a:avLst/>
          </a:prstGeom>
          <a:noFill/>
          <a:ln>
            <a:noFill/>
          </a:ln>
        </p:spPr>
      </p:pic>
    </p:spTree>
    <p:extLst>
      <p:ext uri="{BB962C8B-B14F-4D97-AF65-F5344CB8AC3E}">
        <p14:creationId xmlns:p14="http://schemas.microsoft.com/office/powerpoint/2010/main" val="393504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9660F-8176-4F47-A8F6-E37934CE3BD3}"/>
              </a:ext>
            </a:extLst>
          </p:cNvPr>
          <p:cNvPicPr>
            <a:picLocks noChangeAspect="1"/>
          </p:cNvPicPr>
          <p:nvPr/>
        </p:nvPicPr>
        <p:blipFill>
          <a:blip r:embed="rId3"/>
          <a:stretch>
            <a:fillRect/>
          </a:stretch>
        </p:blipFill>
        <p:spPr>
          <a:xfrm>
            <a:off x="0" y="16042"/>
            <a:ext cx="12192000" cy="6858000"/>
          </a:xfrm>
          <a:prstGeom prst="rect">
            <a:avLst/>
          </a:prstGeom>
        </p:spPr>
      </p:pic>
      <p:sp>
        <p:nvSpPr>
          <p:cNvPr id="6" name="TextBox 27">
            <a:extLst>
              <a:ext uri="{FF2B5EF4-FFF2-40B4-BE49-F238E27FC236}">
                <a16:creationId xmlns:a16="http://schemas.microsoft.com/office/drawing/2014/main" id="{BC80A965-BCFD-BE41-942C-0A0DF17250CB}"/>
              </a:ext>
            </a:extLst>
          </p:cNvPr>
          <p:cNvSpPr txBox="1"/>
          <p:nvPr/>
        </p:nvSpPr>
        <p:spPr>
          <a:xfrm>
            <a:off x="747027" y="2231652"/>
            <a:ext cx="10076507" cy="3170099"/>
          </a:xfrm>
          <a:prstGeom prst="rect">
            <a:avLst/>
          </a:prstGeom>
          <a:noFill/>
        </p:spPr>
        <p:txBody>
          <a:bodyPr wrap="square" lIns="91440" tIns="45720" rIns="91440" bIns="45720" rtlCol="0" anchor="t">
            <a:spAutoFit/>
          </a:bodyPr>
          <a:ls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r>
              <a:rPr lang="en-US" sz="6000" b="1" dirty="0">
                <a:solidFill>
                  <a:schemeClr val="bg1"/>
                </a:solidFill>
                <a:latin typeface="Bahnschrift SemiBold" panose="020B0502040204020203" pitchFamily="34" charset="0"/>
              </a:rPr>
              <a:t>ERASMUS +</a:t>
            </a:r>
          </a:p>
          <a:p>
            <a:r>
              <a:rPr lang="en-US" sz="6000" b="1" dirty="0">
                <a:solidFill>
                  <a:schemeClr val="bg1"/>
                </a:solidFill>
                <a:latin typeface="Bahnschrift SemiBold" panose="020B0502040204020203" pitchFamily="34" charset="0"/>
              </a:rPr>
              <a:t>KA107 PROGRAMME</a:t>
            </a:r>
          </a:p>
          <a:p>
            <a:endParaRPr lang="en-US" sz="4000" dirty="0">
              <a:solidFill>
                <a:srgbClr val="00B4C1"/>
              </a:solidFill>
              <a:latin typeface="Bahnschrift SemiBold" panose="020B0502040204020203" pitchFamily="34" charset="0"/>
            </a:endParaRPr>
          </a:p>
          <a:p>
            <a:r>
              <a:rPr lang="en-US" sz="4000" dirty="0">
                <a:solidFill>
                  <a:srgbClr val="00B4C1"/>
                </a:solidFill>
                <a:latin typeface="Bahnschrift SemiBold" panose="020B0502040204020203" pitchFamily="34" charset="0"/>
              </a:rPr>
              <a:t>USP’s EXPERIENCE with ERASMUS +</a:t>
            </a:r>
          </a:p>
        </p:txBody>
      </p:sp>
    </p:spTree>
    <p:extLst>
      <p:ext uri="{BB962C8B-B14F-4D97-AF65-F5344CB8AC3E}">
        <p14:creationId xmlns:p14="http://schemas.microsoft.com/office/powerpoint/2010/main" val="180411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D50F65F-26FD-274D-8B6E-EA069B5F9588}"/>
              </a:ext>
            </a:extLst>
          </p:cNvPr>
          <p:cNvCxnSpPr>
            <a:cxnSpLocks/>
          </p:cNvCxnSpPr>
          <p:nvPr/>
        </p:nvCxnSpPr>
        <p:spPr>
          <a:xfrm flipH="1">
            <a:off x="-289711" y="403429"/>
            <a:ext cx="87313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B1CEEE8-665F-1B4D-B65A-D055B127DD1B}"/>
              </a:ext>
            </a:extLst>
          </p:cNvPr>
          <p:cNvCxnSpPr>
            <a:cxnSpLocks/>
          </p:cNvCxnSpPr>
          <p:nvPr/>
        </p:nvCxnSpPr>
        <p:spPr>
          <a:xfrm flipH="1">
            <a:off x="11633241" y="6381328"/>
            <a:ext cx="87313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D9F191A-1FF2-E841-A144-18B2B7C3B1B1}"/>
              </a:ext>
            </a:extLst>
          </p:cNvPr>
          <p:cNvPicPr>
            <a:picLocks noChangeAspect="1"/>
          </p:cNvPicPr>
          <p:nvPr/>
        </p:nvPicPr>
        <p:blipFill>
          <a:blip r:embed="rId2"/>
          <a:stretch>
            <a:fillRect/>
          </a:stretch>
        </p:blipFill>
        <p:spPr>
          <a:xfrm>
            <a:off x="790460" y="178663"/>
            <a:ext cx="1417474" cy="447367"/>
          </a:xfrm>
          <a:prstGeom prst="rect">
            <a:avLst/>
          </a:prstGeom>
        </p:spPr>
      </p:pic>
      <p:grpSp>
        <p:nvGrpSpPr>
          <p:cNvPr id="3" name="Group 4">
            <a:extLst>
              <a:ext uri="{FF2B5EF4-FFF2-40B4-BE49-F238E27FC236}">
                <a16:creationId xmlns:a16="http://schemas.microsoft.com/office/drawing/2014/main" id="{6F317D0B-36AC-4A92-8885-B970D26F58FD}"/>
              </a:ext>
            </a:extLst>
          </p:cNvPr>
          <p:cNvGrpSpPr>
            <a:grpSpLocks noChangeAspect="1"/>
          </p:cNvGrpSpPr>
          <p:nvPr/>
        </p:nvGrpSpPr>
        <p:grpSpPr bwMode="auto">
          <a:xfrm>
            <a:off x="3976541" y="562874"/>
            <a:ext cx="1149518" cy="1818156"/>
            <a:chOff x="2770" y="597"/>
            <a:chExt cx="2140" cy="3126"/>
          </a:xfrm>
        </p:grpSpPr>
        <p:sp>
          <p:nvSpPr>
            <p:cNvPr id="13" name="AutoShape 3">
              <a:extLst>
                <a:ext uri="{FF2B5EF4-FFF2-40B4-BE49-F238E27FC236}">
                  <a16:creationId xmlns:a16="http://schemas.microsoft.com/office/drawing/2014/main" id="{C3075217-5DF6-470C-ADA0-38C5DDFF065B}"/>
                </a:ext>
              </a:extLst>
            </p:cNvPr>
            <p:cNvSpPr>
              <a:spLocks noChangeAspect="1" noChangeArrowheads="1" noTextEdit="1"/>
            </p:cNvSpPr>
            <p:nvPr/>
          </p:nvSpPr>
          <p:spPr bwMode="auto">
            <a:xfrm>
              <a:off x="2770" y="597"/>
              <a:ext cx="2140" cy="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5">
              <a:extLst>
                <a:ext uri="{FF2B5EF4-FFF2-40B4-BE49-F238E27FC236}">
                  <a16:creationId xmlns:a16="http://schemas.microsoft.com/office/drawing/2014/main" id="{DF39ABBD-13EF-4BB2-A242-F125D5792D63}"/>
                </a:ext>
              </a:extLst>
            </p:cNvPr>
            <p:cNvSpPr>
              <a:spLocks/>
            </p:cNvSpPr>
            <p:nvPr/>
          </p:nvSpPr>
          <p:spPr bwMode="auto">
            <a:xfrm>
              <a:off x="2770" y="597"/>
              <a:ext cx="2140" cy="3126"/>
            </a:xfrm>
            <a:custGeom>
              <a:avLst/>
              <a:gdLst>
                <a:gd name="T0" fmla="*/ 2140 w 2140"/>
                <a:gd name="T1" fmla="*/ 1661 h 3126"/>
                <a:gd name="T2" fmla="*/ 2140 w 2140"/>
                <a:gd name="T3" fmla="*/ 0 h 3126"/>
                <a:gd name="T4" fmla="*/ 0 w 2140"/>
                <a:gd name="T5" fmla="*/ 0 h 3126"/>
                <a:gd name="T6" fmla="*/ 0 w 2140"/>
                <a:gd name="T7" fmla="*/ 3126 h 3126"/>
                <a:gd name="T8" fmla="*/ 596 w 2140"/>
                <a:gd name="T9" fmla="*/ 3126 h 3126"/>
                <a:gd name="T10" fmla="*/ 596 w 2140"/>
                <a:gd name="T11" fmla="*/ 3126 h 3126"/>
                <a:gd name="T12" fmla="*/ 686 w 2140"/>
                <a:gd name="T13" fmla="*/ 3120 h 3126"/>
                <a:gd name="T14" fmla="*/ 774 w 2140"/>
                <a:gd name="T15" fmla="*/ 3110 h 3126"/>
                <a:gd name="T16" fmla="*/ 858 w 2140"/>
                <a:gd name="T17" fmla="*/ 3098 h 3126"/>
                <a:gd name="T18" fmla="*/ 940 w 2140"/>
                <a:gd name="T19" fmla="*/ 3082 h 3126"/>
                <a:gd name="T20" fmla="*/ 1020 w 2140"/>
                <a:gd name="T21" fmla="*/ 3066 h 3126"/>
                <a:gd name="T22" fmla="*/ 1098 w 2140"/>
                <a:gd name="T23" fmla="*/ 3046 h 3126"/>
                <a:gd name="T24" fmla="*/ 1174 w 2140"/>
                <a:gd name="T25" fmla="*/ 3022 h 3126"/>
                <a:gd name="T26" fmla="*/ 1246 w 2140"/>
                <a:gd name="T27" fmla="*/ 2998 h 3126"/>
                <a:gd name="T28" fmla="*/ 1316 w 2140"/>
                <a:gd name="T29" fmla="*/ 2970 h 3126"/>
                <a:gd name="T30" fmla="*/ 1384 w 2140"/>
                <a:gd name="T31" fmla="*/ 2940 h 3126"/>
                <a:gd name="T32" fmla="*/ 1448 w 2140"/>
                <a:gd name="T33" fmla="*/ 2908 h 3126"/>
                <a:gd name="T34" fmla="*/ 1510 w 2140"/>
                <a:gd name="T35" fmla="*/ 2872 h 3126"/>
                <a:gd name="T36" fmla="*/ 1570 w 2140"/>
                <a:gd name="T37" fmla="*/ 2834 h 3126"/>
                <a:gd name="T38" fmla="*/ 1626 w 2140"/>
                <a:gd name="T39" fmla="*/ 2794 h 3126"/>
                <a:gd name="T40" fmla="*/ 1680 w 2140"/>
                <a:gd name="T41" fmla="*/ 2752 h 3126"/>
                <a:gd name="T42" fmla="*/ 1732 w 2140"/>
                <a:gd name="T43" fmla="*/ 2706 h 3126"/>
                <a:gd name="T44" fmla="*/ 1780 w 2140"/>
                <a:gd name="T45" fmla="*/ 2660 h 3126"/>
                <a:gd name="T46" fmla="*/ 1826 w 2140"/>
                <a:gd name="T47" fmla="*/ 2610 h 3126"/>
                <a:gd name="T48" fmla="*/ 1868 w 2140"/>
                <a:gd name="T49" fmla="*/ 2558 h 3126"/>
                <a:gd name="T50" fmla="*/ 1908 w 2140"/>
                <a:gd name="T51" fmla="*/ 2502 h 3126"/>
                <a:gd name="T52" fmla="*/ 1944 w 2140"/>
                <a:gd name="T53" fmla="*/ 2446 h 3126"/>
                <a:gd name="T54" fmla="*/ 1978 w 2140"/>
                <a:gd name="T55" fmla="*/ 2386 h 3126"/>
                <a:gd name="T56" fmla="*/ 2008 w 2140"/>
                <a:gd name="T57" fmla="*/ 2323 h 3126"/>
                <a:gd name="T58" fmla="*/ 2036 w 2140"/>
                <a:gd name="T59" fmla="*/ 2259 h 3126"/>
                <a:gd name="T60" fmla="*/ 2060 w 2140"/>
                <a:gd name="T61" fmla="*/ 2193 h 3126"/>
                <a:gd name="T62" fmla="*/ 2080 w 2140"/>
                <a:gd name="T63" fmla="*/ 2123 h 3126"/>
                <a:gd name="T64" fmla="*/ 2098 w 2140"/>
                <a:gd name="T65" fmla="*/ 2053 h 3126"/>
                <a:gd name="T66" fmla="*/ 2114 w 2140"/>
                <a:gd name="T67" fmla="*/ 1979 h 3126"/>
                <a:gd name="T68" fmla="*/ 2124 w 2140"/>
                <a:gd name="T69" fmla="*/ 1903 h 3126"/>
                <a:gd name="T70" fmla="*/ 2134 w 2140"/>
                <a:gd name="T71" fmla="*/ 1825 h 3126"/>
                <a:gd name="T72" fmla="*/ 2138 w 2140"/>
                <a:gd name="T73" fmla="*/ 1745 h 3126"/>
                <a:gd name="T74" fmla="*/ 2140 w 2140"/>
                <a:gd name="T75" fmla="*/ 1661 h 3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40" h="3126">
                  <a:moveTo>
                    <a:pt x="2140" y="1661"/>
                  </a:moveTo>
                  <a:lnTo>
                    <a:pt x="2140" y="0"/>
                  </a:lnTo>
                  <a:lnTo>
                    <a:pt x="0" y="0"/>
                  </a:lnTo>
                  <a:lnTo>
                    <a:pt x="0" y="3126"/>
                  </a:lnTo>
                  <a:lnTo>
                    <a:pt x="596" y="3126"/>
                  </a:lnTo>
                  <a:lnTo>
                    <a:pt x="596" y="3126"/>
                  </a:lnTo>
                  <a:lnTo>
                    <a:pt x="686" y="3120"/>
                  </a:lnTo>
                  <a:lnTo>
                    <a:pt x="774" y="3110"/>
                  </a:lnTo>
                  <a:lnTo>
                    <a:pt x="858" y="3098"/>
                  </a:lnTo>
                  <a:lnTo>
                    <a:pt x="940" y="3082"/>
                  </a:lnTo>
                  <a:lnTo>
                    <a:pt x="1020" y="3066"/>
                  </a:lnTo>
                  <a:lnTo>
                    <a:pt x="1098" y="3046"/>
                  </a:lnTo>
                  <a:lnTo>
                    <a:pt x="1174" y="3022"/>
                  </a:lnTo>
                  <a:lnTo>
                    <a:pt x="1246" y="2998"/>
                  </a:lnTo>
                  <a:lnTo>
                    <a:pt x="1316" y="2970"/>
                  </a:lnTo>
                  <a:lnTo>
                    <a:pt x="1384" y="2940"/>
                  </a:lnTo>
                  <a:lnTo>
                    <a:pt x="1448" y="2908"/>
                  </a:lnTo>
                  <a:lnTo>
                    <a:pt x="1510" y="2872"/>
                  </a:lnTo>
                  <a:lnTo>
                    <a:pt x="1570" y="2834"/>
                  </a:lnTo>
                  <a:lnTo>
                    <a:pt x="1626" y="2794"/>
                  </a:lnTo>
                  <a:lnTo>
                    <a:pt x="1680" y="2752"/>
                  </a:lnTo>
                  <a:lnTo>
                    <a:pt x="1732" y="2706"/>
                  </a:lnTo>
                  <a:lnTo>
                    <a:pt x="1780" y="2660"/>
                  </a:lnTo>
                  <a:lnTo>
                    <a:pt x="1826" y="2610"/>
                  </a:lnTo>
                  <a:lnTo>
                    <a:pt x="1868" y="2558"/>
                  </a:lnTo>
                  <a:lnTo>
                    <a:pt x="1908" y="2502"/>
                  </a:lnTo>
                  <a:lnTo>
                    <a:pt x="1944" y="2446"/>
                  </a:lnTo>
                  <a:lnTo>
                    <a:pt x="1978" y="2386"/>
                  </a:lnTo>
                  <a:lnTo>
                    <a:pt x="2008" y="2323"/>
                  </a:lnTo>
                  <a:lnTo>
                    <a:pt x="2036" y="2259"/>
                  </a:lnTo>
                  <a:lnTo>
                    <a:pt x="2060" y="2193"/>
                  </a:lnTo>
                  <a:lnTo>
                    <a:pt x="2080" y="2123"/>
                  </a:lnTo>
                  <a:lnTo>
                    <a:pt x="2098" y="2053"/>
                  </a:lnTo>
                  <a:lnTo>
                    <a:pt x="2114" y="1979"/>
                  </a:lnTo>
                  <a:lnTo>
                    <a:pt x="2124" y="1903"/>
                  </a:lnTo>
                  <a:lnTo>
                    <a:pt x="2134" y="1825"/>
                  </a:lnTo>
                  <a:lnTo>
                    <a:pt x="2138" y="1745"/>
                  </a:lnTo>
                  <a:lnTo>
                    <a:pt x="2140" y="16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aphicFrame>
        <p:nvGraphicFramePr>
          <p:cNvPr id="2" name="Table 1">
            <a:extLst>
              <a:ext uri="{FF2B5EF4-FFF2-40B4-BE49-F238E27FC236}">
                <a16:creationId xmlns:a16="http://schemas.microsoft.com/office/drawing/2014/main" id="{1CB7285A-7648-1909-40D7-63D4D539917F}"/>
              </a:ext>
            </a:extLst>
          </p:cNvPr>
          <p:cNvGraphicFramePr>
            <a:graphicFrameLocks noGrp="1"/>
          </p:cNvGraphicFramePr>
          <p:nvPr>
            <p:extLst>
              <p:ext uri="{D42A27DB-BD31-4B8C-83A1-F6EECF244321}">
                <p14:modId xmlns:p14="http://schemas.microsoft.com/office/powerpoint/2010/main" val="2584529035"/>
              </p:ext>
            </p:extLst>
          </p:nvPr>
        </p:nvGraphicFramePr>
        <p:xfrm>
          <a:off x="3874592" y="908482"/>
          <a:ext cx="8195215" cy="5887374"/>
        </p:xfrm>
        <a:graphic>
          <a:graphicData uri="http://schemas.openxmlformats.org/drawingml/2006/table">
            <a:tbl>
              <a:tblPr>
                <a:tableStyleId>{5C22544A-7EE6-4342-B048-85BDC9FD1C3A}</a:tableStyleId>
              </a:tblPr>
              <a:tblGrid>
                <a:gridCol w="1712827">
                  <a:extLst>
                    <a:ext uri="{9D8B030D-6E8A-4147-A177-3AD203B41FA5}">
                      <a16:colId xmlns:a16="http://schemas.microsoft.com/office/drawing/2014/main" val="3942398152"/>
                    </a:ext>
                  </a:extLst>
                </a:gridCol>
                <a:gridCol w="3241194">
                  <a:extLst>
                    <a:ext uri="{9D8B030D-6E8A-4147-A177-3AD203B41FA5}">
                      <a16:colId xmlns:a16="http://schemas.microsoft.com/office/drawing/2014/main" val="3891659315"/>
                    </a:ext>
                  </a:extLst>
                </a:gridCol>
                <a:gridCol w="3241194">
                  <a:extLst>
                    <a:ext uri="{9D8B030D-6E8A-4147-A177-3AD203B41FA5}">
                      <a16:colId xmlns:a16="http://schemas.microsoft.com/office/drawing/2014/main" val="3923209109"/>
                    </a:ext>
                  </a:extLst>
                </a:gridCol>
              </a:tblGrid>
              <a:tr h="437860">
                <a:tc>
                  <a:txBody>
                    <a:bodyPr/>
                    <a:lstStyle/>
                    <a:p>
                      <a:pPr algn="ctr" fontAlgn="b"/>
                      <a:r>
                        <a:rPr lang="en-US" sz="1200" u="none" strike="noStrike">
                          <a:effectLst/>
                        </a:rPr>
                        <a:t>AGREEMENT</a:t>
                      </a:r>
                      <a:endParaRPr lang="en-US" sz="1200" b="1" i="0" u="none" strike="noStrike">
                        <a:solidFill>
                          <a:srgbClr val="000000"/>
                        </a:solidFill>
                        <a:effectLst/>
                        <a:latin typeface="Tw Cen MT" panose="020B0602020104020603" pitchFamily="34" charset="0"/>
                      </a:endParaRPr>
                    </a:p>
                  </a:txBody>
                  <a:tcPr marL="4678" marR="4678" marT="4678" marB="0" anchor="b"/>
                </a:tc>
                <a:tc>
                  <a:txBody>
                    <a:bodyPr/>
                    <a:lstStyle/>
                    <a:p>
                      <a:pPr algn="l" fontAlgn="b"/>
                      <a:r>
                        <a:rPr lang="en-US" sz="1200" u="none" strike="noStrike" dirty="0">
                          <a:effectLst/>
                        </a:rPr>
                        <a:t>PROJECT YEAR</a:t>
                      </a:r>
                      <a:endParaRPr lang="en-US" sz="1200" b="1" i="0" u="none" strike="noStrike" dirty="0">
                        <a:solidFill>
                          <a:srgbClr val="000000"/>
                        </a:solidFill>
                        <a:effectLst/>
                        <a:latin typeface="Tw Cen MT" panose="020B0602020104020603" pitchFamily="34" charset="0"/>
                      </a:endParaRPr>
                    </a:p>
                  </a:txBody>
                  <a:tcPr marL="4678" marR="4678" marT="4678" marB="0" anchor="b"/>
                </a:tc>
                <a:tc>
                  <a:txBody>
                    <a:bodyPr/>
                    <a:lstStyle/>
                    <a:p>
                      <a:pPr algn="l" fontAlgn="b"/>
                      <a:r>
                        <a:rPr lang="en-US" sz="1200" u="none" strike="noStrike" dirty="0">
                          <a:effectLst/>
                        </a:rPr>
                        <a:t>FIELD</a:t>
                      </a:r>
                      <a:endParaRPr lang="en-US" sz="1200" b="1" i="0" u="none" strike="noStrike" dirty="0">
                        <a:solidFill>
                          <a:srgbClr val="000000"/>
                        </a:solidFill>
                        <a:effectLst/>
                        <a:latin typeface="Tw Cen MT" panose="020B0602020104020603" pitchFamily="34" charset="0"/>
                      </a:endParaRPr>
                    </a:p>
                  </a:txBody>
                  <a:tcPr marL="4678" marR="4678" marT="4678" marB="0" anchor="b"/>
                </a:tc>
                <a:extLst>
                  <a:ext uri="{0D108BD9-81ED-4DB2-BD59-A6C34878D82A}">
                    <a16:rowId xmlns:a16="http://schemas.microsoft.com/office/drawing/2014/main" val="3480126492"/>
                  </a:ext>
                </a:extLst>
              </a:tr>
              <a:tr h="420444">
                <a:tc>
                  <a:txBody>
                    <a:bodyPr/>
                    <a:lstStyle/>
                    <a:p>
                      <a:pPr algn="l" fontAlgn="t"/>
                      <a:r>
                        <a:rPr lang="en-US" sz="1200" u="none" strike="noStrike">
                          <a:effectLst/>
                        </a:rPr>
                        <a:t>University of Göttingen</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2016 -2018</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Ethnology</a:t>
                      </a:r>
                      <a:endParaRPr lang="en-US" sz="1200" b="0" i="0" u="none" strike="noStrike">
                        <a:solidFill>
                          <a:srgbClr val="000000"/>
                        </a:solidFill>
                        <a:effectLst/>
                        <a:latin typeface="Tw Cen MT" panose="020B0602020104020603" pitchFamily="34" charset="0"/>
                      </a:endParaRPr>
                    </a:p>
                  </a:txBody>
                  <a:tcPr marL="4678" marR="4678" marT="4678" marB="0"/>
                </a:tc>
                <a:extLst>
                  <a:ext uri="{0D108BD9-81ED-4DB2-BD59-A6C34878D82A}">
                    <a16:rowId xmlns:a16="http://schemas.microsoft.com/office/drawing/2014/main" val="3357972059"/>
                  </a:ext>
                </a:extLst>
              </a:tr>
              <a:tr h="218930">
                <a:tc>
                  <a:txBody>
                    <a:bodyPr/>
                    <a:lstStyle/>
                    <a:p>
                      <a:pPr algn="l" fontAlgn="t"/>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4678" marR="4678" marT="4678" marB="0"/>
                </a:tc>
                <a:extLst>
                  <a:ext uri="{0D108BD9-81ED-4DB2-BD59-A6C34878D82A}">
                    <a16:rowId xmlns:a16="http://schemas.microsoft.com/office/drawing/2014/main" val="4109900632"/>
                  </a:ext>
                </a:extLst>
              </a:tr>
              <a:tr h="432400">
                <a:tc>
                  <a:txBody>
                    <a:bodyPr/>
                    <a:lstStyle/>
                    <a:p>
                      <a:pPr algn="l" fontAlgn="t"/>
                      <a:r>
                        <a:rPr lang="en-US" sz="1200" u="none" strike="noStrike">
                          <a:effectLst/>
                        </a:rPr>
                        <a:t>University of Ljubljana</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2016-2018</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Business Administration  Economics</a:t>
                      </a:r>
                      <a:br>
                        <a:rPr lang="en-US" sz="1200" u="none" strike="noStrike">
                          <a:effectLst/>
                        </a:rPr>
                      </a:br>
                      <a:endParaRPr lang="en-US" sz="1200" b="0" i="0" u="none" strike="noStrike">
                        <a:solidFill>
                          <a:srgbClr val="000000"/>
                        </a:solidFill>
                        <a:effectLst/>
                        <a:latin typeface="Tw Cen MT" panose="020B0602020104020603" pitchFamily="34" charset="0"/>
                      </a:endParaRPr>
                    </a:p>
                  </a:txBody>
                  <a:tcPr marL="4678" marR="4678" marT="4678" marB="0"/>
                </a:tc>
                <a:extLst>
                  <a:ext uri="{0D108BD9-81ED-4DB2-BD59-A6C34878D82A}">
                    <a16:rowId xmlns:a16="http://schemas.microsoft.com/office/drawing/2014/main" val="1978817504"/>
                  </a:ext>
                </a:extLst>
              </a:tr>
              <a:tr h="432400">
                <a:tc>
                  <a:txBody>
                    <a:bodyPr/>
                    <a:lstStyle/>
                    <a:p>
                      <a:pPr algn="l" fontAlgn="t"/>
                      <a:r>
                        <a:rPr lang="en-US" sz="1200" u="none" strike="noStrike">
                          <a:effectLst/>
                        </a:rPr>
                        <a:t>University of Tartu</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2017-2018</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Carrer Counselling  / International Office</a:t>
                      </a:r>
                      <a:endParaRPr lang="en-US" sz="1200" b="0" i="0" u="none" strike="noStrike">
                        <a:solidFill>
                          <a:srgbClr val="000000"/>
                        </a:solidFill>
                        <a:effectLst/>
                        <a:latin typeface="Tw Cen MT" panose="020B0602020104020603" pitchFamily="34" charset="0"/>
                      </a:endParaRPr>
                    </a:p>
                  </a:txBody>
                  <a:tcPr marL="4678" marR="4678" marT="4678" marB="0"/>
                </a:tc>
                <a:extLst>
                  <a:ext uri="{0D108BD9-81ED-4DB2-BD59-A6C34878D82A}">
                    <a16:rowId xmlns:a16="http://schemas.microsoft.com/office/drawing/2014/main" val="3540038627"/>
                  </a:ext>
                </a:extLst>
              </a:tr>
              <a:tr h="432400">
                <a:tc>
                  <a:txBody>
                    <a:bodyPr/>
                    <a:lstStyle/>
                    <a:p>
                      <a:pPr algn="l" fontAlgn="t"/>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2018-2020</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Tourism and Hospitaliy Management</a:t>
                      </a:r>
                      <a:endParaRPr lang="en-US" sz="1200" b="0" i="0" u="none" strike="noStrike">
                        <a:solidFill>
                          <a:srgbClr val="000000"/>
                        </a:solidFill>
                        <a:effectLst/>
                        <a:latin typeface="Tw Cen MT" panose="020B0602020104020603" pitchFamily="34" charset="0"/>
                      </a:endParaRPr>
                    </a:p>
                  </a:txBody>
                  <a:tcPr marL="4678" marR="4678" marT="4678" marB="0"/>
                </a:tc>
                <a:extLst>
                  <a:ext uri="{0D108BD9-81ED-4DB2-BD59-A6C34878D82A}">
                    <a16:rowId xmlns:a16="http://schemas.microsoft.com/office/drawing/2014/main" val="4262397085"/>
                  </a:ext>
                </a:extLst>
              </a:tr>
              <a:tr h="656963">
                <a:tc>
                  <a:txBody>
                    <a:bodyPr/>
                    <a:lstStyle/>
                    <a:p>
                      <a:pPr algn="l" fontAlgn="t"/>
                      <a:r>
                        <a:rPr lang="en-US" sz="1200" u="none" strike="noStrike">
                          <a:effectLst/>
                        </a:rPr>
                        <a:t>University of Sofia</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dirty="0">
                          <a:effectLst/>
                        </a:rPr>
                        <a:t>2018-2021</a:t>
                      </a:r>
                      <a:endParaRPr lang="en-US" sz="1200" b="0" i="0" u="none" strike="noStrike" dirty="0">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Engineering</a:t>
                      </a:r>
                      <a:endParaRPr lang="en-US" sz="1200" b="0" i="0" u="none" strike="noStrike">
                        <a:solidFill>
                          <a:srgbClr val="000000"/>
                        </a:solidFill>
                        <a:effectLst/>
                        <a:latin typeface="Tw Cen MT" panose="020B0602020104020603" pitchFamily="34" charset="0"/>
                      </a:endParaRPr>
                    </a:p>
                  </a:txBody>
                  <a:tcPr marL="4678" marR="4678" marT="4678" marB="0"/>
                </a:tc>
                <a:extLst>
                  <a:ext uri="{0D108BD9-81ED-4DB2-BD59-A6C34878D82A}">
                    <a16:rowId xmlns:a16="http://schemas.microsoft.com/office/drawing/2014/main" val="3591793529"/>
                  </a:ext>
                </a:extLst>
              </a:tr>
              <a:tr h="218930">
                <a:tc>
                  <a:txBody>
                    <a:bodyPr/>
                    <a:lstStyle/>
                    <a:p>
                      <a:pPr algn="l" fontAlgn="t"/>
                      <a:r>
                        <a:rPr lang="en-US" sz="1200" u="none" strike="noStrike">
                          <a:effectLst/>
                        </a:rPr>
                        <a:t>University of Palermo</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2018-2020</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4678" marR="4678" marT="4678" marB="0"/>
                </a:tc>
                <a:extLst>
                  <a:ext uri="{0D108BD9-81ED-4DB2-BD59-A6C34878D82A}">
                    <a16:rowId xmlns:a16="http://schemas.microsoft.com/office/drawing/2014/main" val="2805316030"/>
                  </a:ext>
                </a:extLst>
              </a:tr>
              <a:tr h="1072810">
                <a:tc>
                  <a:txBody>
                    <a:bodyPr/>
                    <a:lstStyle/>
                    <a:p>
                      <a:pPr algn="l" fontAlgn="t"/>
                      <a:r>
                        <a:rPr lang="en-US" sz="1200" u="none" strike="noStrike">
                          <a:effectLst/>
                        </a:rPr>
                        <a:t>University of Timisoara</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2017-20201</a:t>
                      </a:r>
                      <a:endParaRPr lang="en-US" sz="1200" b="0" i="0" u="none" strike="noStrike">
                        <a:solidFill>
                          <a:srgbClr val="000000"/>
                        </a:solidFill>
                        <a:effectLst/>
                        <a:latin typeface="Tw Cen MT" panose="020B0602020104020603" pitchFamily="34" charset="0"/>
                      </a:endParaRPr>
                    </a:p>
                  </a:txBody>
                  <a:tcPr marL="4678" marR="4678" marT="4678" marB="0"/>
                </a:tc>
                <a:tc>
                  <a:txBody>
                    <a:bodyPr/>
                    <a:lstStyle/>
                    <a:p>
                      <a:pPr algn="l" fontAlgn="t"/>
                      <a:r>
                        <a:rPr lang="en-US" sz="1200" u="none" strike="noStrike">
                          <a:effectLst/>
                        </a:rPr>
                        <a:t>Electricity and Energy, Mechanics and Metal Work. Electronics and Automation, Engineering: Professional, scientific and technical activities Administrative and support service activities</a:t>
                      </a:r>
                      <a:endParaRPr lang="en-US" sz="1200" b="0" i="0" u="none" strike="noStrike">
                        <a:solidFill>
                          <a:srgbClr val="000000"/>
                        </a:solidFill>
                        <a:effectLst/>
                        <a:latin typeface="Tw Cen MT" panose="020B0602020104020603" pitchFamily="34" charset="0"/>
                      </a:endParaRPr>
                    </a:p>
                  </a:txBody>
                  <a:tcPr marL="4678" marR="4678" marT="4678" marB="0"/>
                </a:tc>
                <a:extLst>
                  <a:ext uri="{0D108BD9-81ED-4DB2-BD59-A6C34878D82A}">
                    <a16:rowId xmlns:a16="http://schemas.microsoft.com/office/drawing/2014/main" val="2357119875"/>
                  </a:ext>
                </a:extLst>
              </a:tr>
              <a:tr h="311238">
                <a:tc rowSpan="4">
                  <a:txBody>
                    <a:bodyPr/>
                    <a:lstStyle/>
                    <a:p>
                      <a:pPr algn="ctr" fontAlgn="b"/>
                      <a:r>
                        <a:rPr lang="en-US" sz="1200" u="none" strike="noStrike">
                          <a:effectLst/>
                        </a:rPr>
                        <a:t>Universidad de Valladolid</a:t>
                      </a:r>
                      <a:endParaRPr lang="en-US" sz="1200" b="0" i="0" u="none" strike="noStrike">
                        <a:solidFill>
                          <a:srgbClr val="000000"/>
                        </a:solidFill>
                        <a:effectLst/>
                        <a:latin typeface="Tw Cen MT" panose="020B0602020104020603" pitchFamily="34" charset="0"/>
                      </a:endParaRPr>
                    </a:p>
                  </a:txBody>
                  <a:tcPr marL="4678" marR="4678" marT="4678" marB="0" anchor="b"/>
                </a:tc>
                <a:tc>
                  <a:txBody>
                    <a:bodyPr/>
                    <a:lstStyle/>
                    <a:p>
                      <a:pPr algn="l" fontAlgn="b"/>
                      <a:r>
                        <a:rPr lang="en-US" sz="1200" u="none" strike="noStrike">
                          <a:effectLst/>
                        </a:rPr>
                        <a:t>2017-2019</a:t>
                      </a:r>
                      <a:endParaRPr lang="en-US" sz="1200" b="0" i="0" u="none" strike="noStrike">
                        <a:solidFill>
                          <a:srgbClr val="000000"/>
                        </a:solidFill>
                        <a:effectLst/>
                        <a:latin typeface="Tw Cen MT" panose="020B0602020104020603" pitchFamily="34" charset="0"/>
                      </a:endParaRPr>
                    </a:p>
                  </a:txBody>
                  <a:tcPr marL="4678" marR="4678" marT="4678" marB="0" anchor="b"/>
                </a:tc>
                <a:tc rowSpan="3">
                  <a:txBody>
                    <a:bodyPr/>
                    <a:lstStyle/>
                    <a:p>
                      <a:pPr algn="l" fontAlgn="t"/>
                      <a:r>
                        <a:rPr lang="en-US" sz="1200" u="none" strike="noStrike">
                          <a:effectLst/>
                        </a:rPr>
                        <a:t>Chemical Engineering, Environmental Science, Education, Literature and Language, Forestry, Commerce,  Social and Behavioural Science, Engineering</a:t>
                      </a:r>
                      <a:endParaRPr lang="en-US" sz="1200" b="0" i="0" u="none" strike="noStrike">
                        <a:solidFill>
                          <a:srgbClr val="000000"/>
                        </a:solidFill>
                        <a:effectLst/>
                        <a:latin typeface="Tw Cen MT" panose="020B0602020104020603" pitchFamily="34" charset="0"/>
                      </a:endParaRPr>
                    </a:p>
                  </a:txBody>
                  <a:tcPr marL="4678" marR="4678" marT="4678" marB="0"/>
                </a:tc>
                <a:extLst>
                  <a:ext uri="{0D108BD9-81ED-4DB2-BD59-A6C34878D82A}">
                    <a16:rowId xmlns:a16="http://schemas.microsoft.com/office/drawing/2014/main" val="883960809"/>
                  </a:ext>
                </a:extLst>
              </a:tr>
              <a:tr h="218930">
                <a:tc vMerge="1">
                  <a:txBody>
                    <a:bodyPr/>
                    <a:lstStyle/>
                    <a:p>
                      <a:endParaRPr lang="en-US"/>
                    </a:p>
                  </a:txBody>
                  <a:tcPr/>
                </a:tc>
                <a:tc>
                  <a:txBody>
                    <a:bodyPr/>
                    <a:lstStyle/>
                    <a:p>
                      <a:pPr algn="l" fontAlgn="b"/>
                      <a:r>
                        <a:rPr lang="en-US" sz="1200" u="none" strike="noStrike">
                          <a:effectLst/>
                        </a:rPr>
                        <a:t>2018-2020</a:t>
                      </a:r>
                      <a:endParaRPr lang="en-US" sz="1200" b="0" i="0" u="none" strike="noStrike">
                        <a:solidFill>
                          <a:srgbClr val="000000"/>
                        </a:solidFill>
                        <a:effectLst/>
                        <a:latin typeface="Tw Cen MT" panose="020B0602020104020603" pitchFamily="34" charset="0"/>
                      </a:endParaRPr>
                    </a:p>
                  </a:txBody>
                  <a:tcPr marL="4678" marR="4678" marT="4678" marB="0" anchor="b"/>
                </a:tc>
                <a:tc vMerge="1">
                  <a:txBody>
                    <a:bodyPr/>
                    <a:lstStyle/>
                    <a:p>
                      <a:endParaRPr lang="en-US"/>
                    </a:p>
                  </a:txBody>
                  <a:tcPr/>
                </a:tc>
                <a:extLst>
                  <a:ext uri="{0D108BD9-81ED-4DB2-BD59-A6C34878D82A}">
                    <a16:rowId xmlns:a16="http://schemas.microsoft.com/office/drawing/2014/main" val="2416938551"/>
                  </a:ext>
                </a:extLst>
              </a:tr>
              <a:tr h="329172">
                <a:tc vMerge="1">
                  <a:txBody>
                    <a:bodyPr/>
                    <a:lstStyle/>
                    <a:p>
                      <a:endParaRPr lang="en-US"/>
                    </a:p>
                  </a:txBody>
                  <a:tcPr/>
                </a:tc>
                <a:tc>
                  <a:txBody>
                    <a:bodyPr/>
                    <a:lstStyle/>
                    <a:p>
                      <a:pPr algn="l" fontAlgn="b"/>
                      <a:r>
                        <a:rPr lang="en-US" sz="1200" u="none" strike="noStrike">
                          <a:effectLst/>
                        </a:rPr>
                        <a:t>2019-2021</a:t>
                      </a:r>
                      <a:endParaRPr lang="en-US" sz="1200" b="0" i="0" u="none" strike="noStrike">
                        <a:solidFill>
                          <a:srgbClr val="000000"/>
                        </a:solidFill>
                        <a:effectLst/>
                        <a:latin typeface="Tw Cen MT" panose="020B0602020104020603" pitchFamily="34" charset="0"/>
                      </a:endParaRPr>
                    </a:p>
                  </a:txBody>
                  <a:tcPr marL="4678" marR="4678" marT="4678" marB="0" anchor="b"/>
                </a:tc>
                <a:tc vMerge="1">
                  <a:txBody>
                    <a:bodyPr/>
                    <a:lstStyle/>
                    <a:p>
                      <a:endParaRPr lang="en-US"/>
                    </a:p>
                  </a:txBody>
                  <a:tcPr/>
                </a:tc>
                <a:extLst>
                  <a:ext uri="{0D108BD9-81ED-4DB2-BD59-A6C34878D82A}">
                    <a16:rowId xmlns:a16="http://schemas.microsoft.com/office/drawing/2014/main" val="2077273318"/>
                  </a:ext>
                </a:extLst>
              </a:tr>
              <a:tr h="218930">
                <a:tc vMerge="1">
                  <a:txBody>
                    <a:bodyPr/>
                    <a:lstStyle/>
                    <a:p>
                      <a:endParaRPr lang="en-US"/>
                    </a:p>
                  </a:txBody>
                  <a:tcPr/>
                </a:tc>
                <a:tc>
                  <a:txBody>
                    <a:bodyPr/>
                    <a:lstStyle/>
                    <a:p>
                      <a:pPr algn="r" fontAlgn="b"/>
                      <a:r>
                        <a:rPr lang="en-US" sz="1200" u="none" strike="noStrike">
                          <a:effectLst/>
                        </a:rPr>
                        <a:t>2023</a:t>
                      </a:r>
                      <a:endParaRPr lang="en-US" sz="1200" b="0" i="0" u="none" strike="noStrike">
                        <a:solidFill>
                          <a:srgbClr val="000000"/>
                        </a:solidFill>
                        <a:effectLst/>
                        <a:latin typeface="Tw Cen MT" panose="020B0602020104020603" pitchFamily="34" charset="0"/>
                      </a:endParaRPr>
                    </a:p>
                  </a:txBody>
                  <a:tcPr marL="4678" marR="4678" marT="4678" marB="0" anchor="b"/>
                </a:tc>
                <a:tc>
                  <a:txBody>
                    <a:bodyPr/>
                    <a:lstStyle/>
                    <a:p>
                      <a:pPr algn="l" fontAlgn="t"/>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4678" marR="4678" marT="4678" marB="0"/>
                </a:tc>
                <a:extLst>
                  <a:ext uri="{0D108BD9-81ED-4DB2-BD59-A6C34878D82A}">
                    <a16:rowId xmlns:a16="http://schemas.microsoft.com/office/drawing/2014/main" val="2021605269"/>
                  </a:ext>
                </a:extLst>
              </a:tr>
              <a:tr h="485967">
                <a:tc>
                  <a:txBody>
                    <a:bodyPr/>
                    <a:lstStyle/>
                    <a:p>
                      <a:pPr algn="l" fontAlgn="b"/>
                      <a:r>
                        <a:rPr lang="en-US" sz="1200" u="none" strike="noStrike">
                          <a:effectLst/>
                        </a:rPr>
                        <a:t>Babes Bolyai University</a:t>
                      </a:r>
                      <a:endParaRPr lang="en-US" sz="1200" b="0" i="0" u="none" strike="noStrike">
                        <a:solidFill>
                          <a:srgbClr val="000000"/>
                        </a:solidFill>
                        <a:effectLst/>
                        <a:latin typeface="Tw Cen MT" panose="020B0602020104020603" pitchFamily="34" charset="0"/>
                      </a:endParaRPr>
                    </a:p>
                  </a:txBody>
                  <a:tcPr marL="4678" marR="4678" marT="4678" marB="0" anchor="b"/>
                </a:tc>
                <a:tc>
                  <a:txBody>
                    <a:bodyPr/>
                    <a:lstStyle/>
                    <a:p>
                      <a:pPr algn="l" fontAlgn="b"/>
                      <a:r>
                        <a:rPr lang="en-US" sz="1200" u="none" strike="noStrike">
                          <a:effectLst/>
                        </a:rPr>
                        <a:t>2019-2021</a:t>
                      </a:r>
                      <a:endParaRPr lang="en-US" sz="1200" b="0" i="0" u="none" strike="noStrike">
                        <a:solidFill>
                          <a:srgbClr val="000000"/>
                        </a:solidFill>
                        <a:effectLst/>
                        <a:latin typeface="Tw Cen MT" panose="020B0602020104020603" pitchFamily="34" charset="0"/>
                      </a:endParaRPr>
                    </a:p>
                  </a:txBody>
                  <a:tcPr marL="4678" marR="4678" marT="4678" marB="0" anchor="b"/>
                </a:tc>
                <a:tc>
                  <a:txBody>
                    <a:bodyPr/>
                    <a:lstStyle/>
                    <a:p>
                      <a:pPr algn="l" fontAlgn="b"/>
                      <a:r>
                        <a:rPr lang="en-US" sz="1200" u="none" strike="noStrike" dirty="0" err="1">
                          <a:effectLst/>
                        </a:rPr>
                        <a:t>Journalis</a:t>
                      </a:r>
                      <a:r>
                        <a:rPr lang="en-US" sz="1200" u="none" strike="noStrike" dirty="0">
                          <a:effectLst/>
                        </a:rPr>
                        <a:t>, Political Science, Business and Law Admin, Public Health, </a:t>
                      </a:r>
                      <a:endParaRPr lang="en-US" sz="1200" b="0" i="0" u="none" strike="noStrike" dirty="0">
                        <a:solidFill>
                          <a:srgbClr val="000000"/>
                        </a:solidFill>
                        <a:effectLst/>
                        <a:latin typeface="Tw Cen MT" panose="020B0602020104020603" pitchFamily="34" charset="0"/>
                      </a:endParaRPr>
                    </a:p>
                  </a:txBody>
                  <a:tcPr marL="4678" marR="4678" marT="4678" marB="0" anchor="b"/>
                </a:tc>
                <a:extLst>
                  <a:ext uri="{0D108BD9-81ED-4DB2-BD59-A6C34878D82A}">
                    <a16:rowId xmlns:a16="http://schemas.microsoft.com/office/drawing/2014/main" val="1830690944"/>
                  </a:ext>
                </a:extLst>
              </a:tr>
            </a:tbl>
          </a:graphicData>
        </a:graphic>
      </p:graphicFrame>
      <p:sp>
        <p:nvSpPr>
          <p:cNvPr id="4" name="TextBox 3">
            <a:extLst>
              <a:ext uri="{FF2B5EF4-FFF2-40B4-BE49-F238E27FC236}">
                <a16:creationId xmlns:a16="http://schemas.microsoft.com/office/drawing/2014/main" id="{D5487E2E-EB1D-34D1-5B8B-6C80A8B15E8E}"/>
              </a:ext>
            </a:extLst>
          </p:cNvPr>
          <p:cNvSpPr txBox="1"/>
          <p:nvPr/>
        </p:nvSpPr>
        <p:spPr>
          <a:xfrm>
            <a:off x="2405849" y="62144"/>
            <a:ext cx="9152877" cy="400110"/>
          </a:xfrm>
          <a:prstGeom prst="rect">
            <a:avLst/>
          </a:prstGeom>
          <a:noFill/>
        </p:spPr>
        <p:txBody>
          <a:bodyPr wrap="square" rtlCol="0">
            <a:spAutoFit/>
          </a:bodyPr>
          <a:lstStyle/>
          <a:p>
            <a:pPr algn="ctr"/>
            <a:r>
              <a:rPr lang="en-US" dirty="0"/>
              <a:t>ERASMUS + KA 107 PROGRAMME SIGNED </a:t>
            </a:r>
          </a:p>
        </p:txBody>
      </p:sp>
      <p:sp>
        <p:nvSpPr>
          <p:cNvPr id="11" name="TextBox 10">
            <a:extLst>
              <a:ext uri="{FF2B5EF4-FFF2-40B4-BE49-F238E27FC236}">
                <a16:creationId xmlns:a16="http://schemas.microsoft.com/office/drawing/2014/main" id="{9518C1F6-84D0-36BD-EB64-11BAEFE2CFBE}"/>
              </a:ext>
            </a:extLst>
          </p:cNvPr>
          <p:cNvSpPr txBox="1"/>
          <p:nvPr/>
        </p:nvSpPr>
        <p:spPr>
          <a:xfrm>
            <a:off x="1" y="961785"/>
            <a:ext cx="3874592" cy="6118598"/>
          </a:xfrm>
          <a:prstGeom prst="rect">
            <a:avLst/>
          </a:prstGeom>
          <a:noFill/>
        </p:spPr>
        <p:txBody>
          <a:bodyPr wrap="square" lIns="91440" tIns="45720" rIns="91440" bIns="45720" rtlCol="0" anchor="t">
            <a:spAutoFit/>
          </a:bodyPr>
          <a:lstStyle/>
          <a:p>
            <a:pPr marL="285750" indent="-285750">
              <a:lnSpc>
                <a:spcPct val="150000"/>
              </a:lnSpc>
              <a:spcBef>
                <a:spcPts val="1000"/>
              </a:spcBef>
              <a:buFont typeface="Arial" panose="020B0604020202020204" pitchFamily="34" charset="0"/>
              <a:buChar char="•"/>
            </a:pPr>
            <a:r>
              <a:rPr lang="en-GB" sz="1800" dirty="0">
                <a:latin typeface="Bahnschrift SemiCondensed" panose="020B0502040204020203" pitchFamily="34" charset="0"/>
                <a:ea typeface="+mn-lt"/>
                <a:cs typeface="+mn-lt"/>
              </a:rPr>
              <a:t>The University of the South Pacific has been a partner in the Erasmus + programme since 2017</a:t>
            </a:r>
          </a:p>
          <a:p>
            <a:pPr>
              <a:lnSpc>
                <a:spcPct val="150000"/>
              </a:lnSpc>
              <a:spcBef>
                <a:spcPts val="1000"/>
              </a:spcBef>
            </a:pPr>
            <a:endParaRPr lang="en-GB" sz="1800" dirty="0">
              <a:latin typeface="Bahnschrift SemiCondensed" panose="020B0502040204020203" pitchFamily="34" charset="0"/>
              <a:ea typeface="+mn-lt"/>
              <a:cs typeface="+mn-lt"/>
            </a:endParaRPr>
          </a:p>
          <a:p>
            <a:pPr marL="285750" indent="-285750">
              <a:lnSpc>
                <a:spcPct val="150000"/>
              </a:lnSpc>
              <a:spcBef>
                <a:spcPts val="1000"/>
              </a:spcBef>
              <a:buFont typeface="Arial" panose="020B0604020202020204" pitchFamily="34" charset="0"/>
              <a:buChar char="•"/>
            </a:pPr>
            <a:r>
              <a:rPr lang="en-GB" sz="1800" dirty="0">
                <a:latin typeface="Bahnschrift SemiCondensed" panose="020B0502040204020203" pitchFamily="34" charset="0"/>
                <a:ea typeface="+mn-lt"/>
                <a:cs typeface="+mn-lt"/>
              </a:rPr>
              <a:t>Prior to this The University of the South Pacific was a partner, co-coordinator and coordinator in the previous Erasmus Mundus programme</a:t>
            </a:r>
          </a:p>
          <a:p>
            <a:pPr>
              <a:lnSpc>
                <a:spcPct val="150000"/>
              </a:lnSpc>
              <a:spcBef>
                <a:spcPts val="1000"/>
              </a:spcBef>
            </a:pPr>
            <a:endParaRPr lang="en-GB" sz="1800" dirty="0">
              <a:latin typeface="Bahnschrift SemiCondensed" panose="020B0502040204020203" pitchFamily="34" charset="0"/>
              <a:ea typeface="+mn-lt"/>
              <a:cs typeface="+mn-lt"/>
            </a:endParaRPr>
          </a:p>
          <a:p>
            <a:pPr marL="285750" indent="-285750">
              <a:lnSpc>
                <a:spcPct val="150000"/>
              </a:lnSpc>
              <a:spcBef>
                <a:spcPts val="1000"/>
              </a:spcBef>
              <a:buFont typeface="Arial" panose="020B0604020202020204" pitchFamily="34" charset="0"/>
              <a:buChar char="•"/>
            </a:pPr>
            <a:r>
              <a:rPr lang="en-GB" sz="1800" dirty="0">
                <a:latin typeface="Bahnschrift SemiCondensed" panose="020B0502040204020203" pitchFamily="34" charset="0"/>
                <a:ea typeface="+mn-lt"/>
                <a:cs typeface="+mn-lt"/>
              </a:rPr>
              <a:t>The Erasmus + programme supports USP’s strategic plan </a:t>
            </a:r>
          </a:p>
          <a:p>
            <a:pPr>
              <a:lnSpc>
                <a:spcPct val="150000"/>
              </a:lnSpc>
              <a:spcBef>
                <a:spcPts val="1000"/>
              </a:spcBef>
            </a:pPr>
            <a:endParaRPr lang="en-GB" dirty="0">
              <a:latin typeface="Bahnschrift SemiCondensed" panose="020B0502040204020203" pitchFamily="34" charset="0"/>
              <a:ea typeface="+mn-lt"/>
              <a:cs typeface="+mn-lt"/>
            </a:endParaRPr>
          </a:p>
        </p:txBody>
      </p:sp>
    </p:spTree>
    <p:extLst>
      <p:ext uri="{BB962C8B-B14F-4D97-AF65-F5344CB8AC3E}">
        <p14:creationId xmlns:p14="http://schemas.microsoft.com/office/powerpoint/2010/main" val="992871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8135593-6434-554E-8C12-5FB47F1053DA}"/>
              </a:ext>
            </a:extLst>
          </p:cNvPr>
          <p:cNvCxnSpPr>
            <a:cxnSpLocks/>
          </p:cNvCxnSpPr>
          <p:nvPr/>
        </p:nvCxnSpPr>
        <p:spPr>
          <a:xfrm flipH="1">
            <a:off x="-289711" y="403429"/>
            <a:ext cx="87313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C4666AA-74D4-7746-8C98-BCFF2D42F257}"/>
              </a:ext>
            </a:extLst>
          </p:cNvPr>
          <p:cNvCxnSpPr>
            <a:cxnSpLocks/>
          </p:cNvCxnSpPr>
          <p:nvPr/>
        </p:nvCxnSpPr>
        <p:spPr>
          <a:xfrm flipH="1">
            <a:off x="11633241" y="6381328"/>
            <a:ext cx="87313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A9BC9F99-1235-984A-930B-325E3802FE66}"/>
              </a:ext>
            </a:extLst>
          </p:cNvPr>
          <p:cNvPicPr>
            <a:picLocks noChangeAspect="1"/>
          </p:cNvPicPr>
          <p:nvPr/>
        </p:nvPicPr>
        <p:blipFill>
          <a:blip r:embed="rId2"/>
          <a:stretch>
            <a:fillRect/>
          </a:stretch>
        </p:blipFill>
        <p:spPr>
          <a:xfrm>
            <a:off x="790460" y="178663"/>
            <a:ext cx="1417474" cy="447367"/>
          </a:xfrm>
          <a:prstGeom prst="rect">
            <a:avLst/>
          </a:prstGeom>
        </p:spPr>
      </p:pic>
      <p:sp>
        <p:nvSpPr>
          <p:cNvPr id="2" name="TextBox 1">
            <a:extLst>
              <a:ext uri="{FF2B5EF4-FFF2-40B4-BE49-F238E27FC236}">
                <a16:creationId xmlns:a16="http://schemas.microsoft.com/office/drawing/2014/main" id="{F536305B-992A-46C0-96EA-D3C128DACFBA}"/>
              </a:ext>
            </a:extLst>
          </p:cNvPr>
          <p:cNvSpPr txBox="1"/>
          <p:nvPr/>
        </p:nvSpPr>
        <p:spPr>
          <a:xfrm>
            <a:off x="790460" y="48403"/>
            <a:ext cx="11208891" cy="707886"/>
          </a:xfrm>
          <a:prstGeom prst="rect">
            <a:avLst/>
          </a:prstGeom>
          <a:noFill/>
        </p:spPr>
        <p:txBody>
          <a:bodyPr wrap="square" lIns="91440" tIns="45720" rIns="91440" bIns="45720" rtlCol="0" anchor="t">
            <a:spAutoFit/>
          </a:bodyPr>
          <a:lstStyle/>
          <a:p>
            <a:pPr algn="ctr">
              <a:spcAft>
                <a:spcPts val="1200"/>
              </a:spcAft>
            </a:pPr>
            <a:r>
              <a:rPr lang="en-US" sz="4000" b="1" dirty="0">
                <a:latin typeface="Bahnschrift SemiCondensed" panose="020B0502040204020203" pitchFamily="34" charset="0"/>
                <a:ea typeface="+mn-lt"/>
                <a:cs typeface="Arial"/>
              </a:rPr>
              <a:t>New KA107 Partnership Proposal</a:t>
            </a:r>
            <a:endParaRPr lang="en-US" dirty="0">
              <a:latin typeface="Bahnschrift SemiCondensed" panose="020B0502040204020203" pitchFamily="34" charset="0"/>
            </a:endParaRPr>
          </a:p>
        </p:txBody>
      </p:sp>
      <p:graphicFrame>
        <p:nvGraphicFramePr>
          <p:cNvPr id="3" name="Table 2">
            <a:extLst>
              <a:ext uri="{FF2B5EF4-FFF2-40B4-BE49-F238E27FC236}">
                <a16:creationId xmlns:a16="http://schemas.microsoft.com/office/drawing/2014/main" id="{BC0E3B44-FE52-1AFB-FE42-147D68F5A3BA}"/>
              </a:ext>
            </a:extLst>
          </p:cNvPr>
          <p:cNvGraphicFramePr>
            <a:graphicFrameLocks noGrp="1"/>
          </p:cNvGraphicFramePr>
          <p:nvPr>
            <p:extLst>
              <p:ext uri="{D42A27DB-BD31-4B8C-83A1-F6EECF244321}">
                <p14:modId xmlns:p14="http://schemas.microsoft.com/office/powerpoint/2010/main" val="3197188646"/>
              </p:ext>
            </p:extLst>
          </p:nvPr>
        </p:nvGraphicFramePr>
        <p:xfrm>
          <a:off x="583419" y="1897934"/>
          <a:ext cx="9894705" cy="3813827"/>
        </p:xfrm>
        <a:graphic>
          <a:graphicData uri="http://schemas.openxmlformats.org/drawingml/2006/table">
            <a:tbl>
              <a:tblPr>
                <a:tableStyleId>{5C22544A-7EE6-4342-B048-85BDC9FD1C3A}</a:tableStyleId>
              </a:tblPr>
              <a:tblGrid>
                <a:gridCol w="2874932">
                  <a:extLst>
                    <a:ext uri="{9D8B030D-6E8A-4147-A177-3AD203B41FA5}">
                      <a16:colId xmlns:a16="http://schemas.microsoft.com/office/drawing/2014/main" val="1155737608"/>
                    </a:ext>
                  </a:extLst>
                </a:gridCol>
                <a:gridCol w="3368786">
                  <a:extLst>
                    <a:ext uri="{9D8B030D-6E8A-4147-A177-3AD203B41FA5}">
                      <a16:colId xmlns:a16="http://schemas.microsoft.com/office/drawing/2014/main" val="3870492424"/>
                    </a:ext>
                  </a:extLst>
                </a:gridCol>
                <a:gridCol w="3650987">
                  <a:extLst>
                    <a:ext uri="{9D8B030D-6E8A-4147-A177-3AD203B41FA5}">
                      <a16:colId xmlns:a16="http://schemas.microsoft.com/office/drawing/2014/main" val="2321761721"/>
                    </a:ext>
                  </a:extLst>
                </a:gridCol>
              </a:tblGrid>
              <a:tr h="351712">
                <a:tc>
                  <a:txBody>
                    <a:bodyPr/>
                    <a:lstStyle/>
                    <a:p>
                      <a:pPr algn="l" fontAlgn="b"/>
                      <a:r>
                        <a:rPr lang="en-US" sz="1100" u="none" strike="noStrike">
                          <a:effectLst/>
                        </a:rPr>
                        <a:t>UNIVERSITY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FIELD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COMMENT</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912095"/>
                  </a:ext>
                </a:extLst>
              </a:tr>
              <a:tr h="351712">
                <a:tc>
                  <a:txBody>
                    <a:bodyPr/>
                    <a:lstStyle/>
                    <a:p>
                      <a:pPr algn="l" fontAlgn="b"/>
                      <a:r>
                        <a:rPr lang="en-US" sz="1100" u="none" strike="noStrike">
                          <a:effectLst/>
                        </a:rPr>
                        <a:t>University of New Caledonia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Open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Approved</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9498048"/>
                  </a:ext>
                </a:extLst>
              </a:tr>
              <a:tr h="636600">
                <a:tc>
                  <a:txBody>
                    <a:bodyPr/>
                    <a:lstStyle/>
                    <a:p>
                      <a:pPr algn="l" fontAlgn="b"/>
                      <a:r>
                        <a:rPr lang="en-US" sz="1100" u="none" strike="noStrike">
                          <a:effectLst/>
                        </a:rPr>
                        <a:t>Humbolt University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Sociology, Gender, Agricultural Ecology, Environment and Oceas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Approved</a:t>
                      </a:r>
                    </a:p>
                  </a:txBody>
                  <a:tcPr marL="9525" marR="9525" marT="9525" marB="0" anchor="b"/>
                </a:tc>
                <a:extLst>
                  <a:ext uri="{0D108BD9-81ED-4DB2-BD59-A6C34878D82A}">
                    <a16:rowId xmlns:a16="http://schemas.microsoft.com/office/drawing/2014/main" val="3733477007"/>
                  </a:ext>
                </a:extLst>
              </a:tr>
              <a:tr h="351712">
                <a:tc>
                  <a:txBody>
                    <a:bodyPr/>
                    <a:lstStyle/>
                    <a:p>
                      <a:pPr algn="l" fontAlgn="b"/>
                      <a:r>
                        <a:rPr lang="en-US" sz="1100" u="none" strike="noStrike">
                          <a:effectLst/>
                        </a:rPr>
                        <a:t>Afyon Kocatepe University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Business Administration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Approved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3435086"/>
                  </a:ext>
                </a:extLst>
              </a:tr>
              <a:tr h="458547">
                <a:tc>
                  <a:txBody>
                    <a:bodyPr/>
                    <a:lstStyle/>
                    <a:p>
                      <a:pPr algn="l" fontAlgn="b"/>
                      <a:r>
                        <a:rPr lang="en-US" sz="1100" u="none" strike="noStrike" dirty="0">
                          <a:effectLst/>
                        </a:rPr>
                        <a:t>University of Oradea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International Relations, Tourism Geography, International Business, Business Administration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Approved</a:t>
                      </a:r>
                    </a:p>
                  </a:txBody>
                  <a:tcPr marL="9525" marR="9525" marT="9525" marB="0" anchor="b"/>
                </a:tc>
                <a:extLst>
                  <a:ext uri="{0D108BD9-81ED-4DB2-BD59-A6C34878D82A}">
                    <a16:rowId xmlns:a16="http://schemas.microsoft.com/office/drawing/2014/main" val="1144096981"/>
                  </a:ext>
                </a:extLst>
              </a:tr>
              <a:tr h="351712">
                <a:tc>
                  <a:txBody>
                    <a:bodyPr/>
                    <a:lstStyle/>
                    <a:p>
                      <a:pPr algn="l" fontAlgn="b"/>
                      <a:r>
                        <a:rPr lang="en-US" sz="1100" u="none" strike="noStrike">
                          <a:effectLst/>
                        </a:rPr>
                        <a:t>Ovidius University of Constanta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Ecology, Aquatic Biology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Approved </a:t>
                      </a:r>
                    </a:p>
                  </a:txBody>
                  <a:tcPr marL="9525" marR="9525" marT="9525" marB="0" anchor="b"/>
                </a:tc>
                <a:extLst>
                  <a:ext uri="{0D108BD9-81ED-4DB2-BD59-A6C34878D82A}">
                    <a16:rowId xmlns:a16="http://schemas.microsoft.com/office/drawing/2014/main" val="726031821"/>
                  </a:ext>
                </a:extLst>
              </a:tr>
              <a:tr h="351712">
                <a:tc>
                  <a:txBody>
                    <a:bodyPr/>
                    <a:lstStyle/>
                    <a:p>
                      <a:pPr algn="l" fontAlgn="b"/>
                      <a:r>
                        <a:rPr lang="en-US" sz="1100" u="none" strike="noStrike" dirty="0">
                          <a:effectLst/>
                        </a:rPr>
                        <a:t>Sakarya University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Mechanical Engineering</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Approved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7981835"/>
                  </a:ext>
                </a:extLst>
              </a:tr>
              <a:tr h="891775">
                <a:tc>
                  <a:txBody>
                    <a:bodyPr/>
                    <a:lstStyle/>
                    <a:p>
                      <a:pPr algn="l" fontAlgn="b"/>
                      <a:r>
                        <a:rPr lang="en-US" sz="1100" b="0" i="0" u="none" strike="noStrike" dirty="0">
                          <a:solidFill>
                            <a:srgbClr val="000000"/>
                          </a:solidFill>
                          <a:effectLst/>
                          <a:latin typeface="Calibri" panose="020F0502020204030204" pitchFamily="34" charset="0"/>
                        </a:rPr>
                        <a:t>Universidad Rey Juan Carlos</a:t>
                      </a:r>
                    </a:p>
                  </a:txBody>
                  <a:tcPr marL="9525" marR="9525" marT="9525" marB="0" anchor="b"/>
                </a:tc>
                <a:tc>
                  <a:txBody>
                    <a:bodyPr/>
                    <a:lstStyle/>
                    <a:p>
                      <a:pPr marL="0" marR="0" algn="l">
                        <a:spcBef>
                          <a:spcPts val="0"/>
                        </a:spcBef>
                        <a:spcAft>
                          <a:spcPts val="0"/>
                        </a:spcAft>
                      </a:pPr>
                      <a:r>
                        <a:rPr lang="en-GB" sz="900" dirty="0">
                          <a:effectLst/>
                          <a:latin typeface="Times New Roman" panose="02020603050405020304" pitchFamily="18" charset="0"/>
                          <a:ea typeface="SimSun" panose="02010600030101010101" pitchFamily="2" charset="-122"/>
                          <a:cs typeface="Arial" panose="020B0604020202020204" pitchFamily="34" charset="0"/>
                        </a:rPr>
                        <a:t>International Relations (EN).</a:t>
                      </a:r>
                      <a:endParaRPr lang="en-US" sz="1100" dirty="0">
                        <a:effectLst/>
                        <a:latin typeface="Calibri" panose="020F0502020204030204" pitchFamily="34" charset="0"/>
                        <a:ea typeface="SimSun" panose="02010600030101010101" pitchFamily="2" charset="-122"/>
                        <a:cs typeface="Arial" panose="020B0604020202020204" pitchFamily="34" charset="0"/>
                      </a:endParaRPr>
                    </a:p>
                    <a:p>
                      <a:pPr marL="0" marR="0" algn="l">
                        <a:spcBef>
                          <a:spcPts val="0"/>
                        </a:spcBef>
                        <a:spcAft>
                          <a:spcPts val="0"/>
                        </a:spcAft>
                      </a:pPr>
                      <a:r>
                        <a:rPr lang="en-GB" sz="900" dirty="0">
                          <a:effectLst/>
                          <a:latin typeface="Times New Roman" panose="02020603050405020304" pitchFamily="18" charset="0"/>
                          <a:ea typeface="SimSun" panose="02010600030101010101" pitchFamily="2" charset="-122"/>
                          <a:cs typeface="Arial" panose="020B0604020202020204" pitchFamily="34" charset="0"/>
                        </a:rPr>
                        <a:t>-Marketing (EN)</a:t>
                      </a:r>
                      <a:endParaRPr lang="en-US" sz="1100" dirty="0">
                        <a:effectLst/>
                        <a:latin typeface="Calibri" panose="020F0502020204030204" pitchFamily="34" charset="0"/>
                        <a:ea typeface="SimSun" panose="02010600030101010101" pitchFamily="2" charset="-122"/>
                        <a:cs typeface="Arial" panose="020B0604020202020204" pitchFamily="34" charset="0"/>
                      </a:endParaRPr>
                    </a:p>
                    <a:p>
                      <a:pPr marL="0" marR="0" algn="l">
                        <a:spcBef>
                          <a:spcPts val="0"/>
                        </a:spcBef>
                        <a:spcAft>
                          <a:spcPts val="0"/>
                        </a:spcAft>
                      </a:pPr>
                      <a:r>
                        <a:rPr lang="en-GB" sz="900" dirty="0">
                          <a:effectLst/>
                          <a:latin typeface="Times New Roman" panose="02020603050405020304" pitchFamily="18" charset="0"/>
                          <a:ea typeface="SimSun" panose="02010600030101010101" pitchFamily="2" charset="-122"/>
                          <a:cs typeface="Arial" panose="020B0604020202020204" pitchFamily="34" charset="0"/>
                        </a:rPr>
                        <a:t>-Tourism (EN).</a:t>
                      </a:r>
                      <a:endParaRPr lang="en-US" sz="1100" dirty="0">
                        <a:effectLst/>
                        <a:latin typeface="Calibri" panose="020F0502020204030204" pitchFamily="34" charset="0"/>
                        <a:ea typeface="SimSun" panose="02010600030101010101" pitchFamily="2" charset="-122"/>
                        <a:cs typeface="Arial" panose="020B0604020202020204" pitchFamily="34" charset="0"/>
                      </a:endParaRPr>
                    </a:p>
                    <a:p>
                      <a:pPr marL="0" marR="0" algn="l">
                        <a:spcBef>
                          <a:spcPts val="0"/>
                        </a:spcBef>
                        <a:spcAft>
                          <a:spcPts val="0"/>
                        </a:spcAft>
                      </a:pPr>
                      <a:r>
                        <a:rPr lang="en-GB" sz="900" dirty="0">
                          <a:effectLst/>
                          <a:latin typeface="Times New Roman" panose="02020603050405020304" pitchFamily="18" charset="0"/>
                          <a:ea typeface="SimSun" panose="02010600030101010101" pitchFamily="2" charset="-122"/>
                          <a:cs typeface="Arial" panose="020B0604020202020204" pitchFamily="34" charset="0"/>
                        </a:rPr>
                        <a:t>-Economics (EN).</a:t>
                      </a:r>
                      <a:endParaRPr lang="en-US" sz="1100" dirty="0">
                        <a:effectLst/>
                        <a:latin typeface="Calibri" panose="020F0502020204030204" pitchFamily="34" charset="0"/>
                        <a:ea typeface="SimSun" panose="02010600030101010101" pitchFamily="2" charset="-122"/>
                        <a:cs typeface="Arial" panose="020B0604020202020204" pitchFamily="34" charset="0"/>
                      </a:endParaRPr>
                    </a:p>
                    <a:p>
                      <a:pPr marL="0" marR="0" algn="l">
                        <a:spcBef>
                          <a:spcPts val="0"/>
                        </a:spcBef>
                        <a:spcAft>
                          <a:spcPts val="0"/>
                        </a:spcAft>
                      </a:pPr>
                      <a:r>
                        <a:rPr lang="en-GB" sz="900" dirty="0">
                          <a:effectLst/>
                          <a:latin typeface="Times New Roman" panose="02020603050405020304" pitchFamily="18" charset="0"/>
                          <a:ea typeface="SimSun" panose="02010600030101010101" pitchFamily="2" charset="-122"/>
                          <a:cs typeface="Arial" panose="020B0604020202020204" pitchFamily="34" charset="0"/>
                        </a:rPr>
                        <a:t>-Business Administration &amp; Management(EN)</a:t>
                      </a:r>
                      <a:endParaRPr lang="en-US" sz="1100" dirty="0">
                        <a:effectLst/>
                        <a:latin typeface="Calibri" panose="020F0502020204030204" pitchFamily="34" charset="0"/>
                        <a:ea typeface="SimSun" panose="02010600030101010101" pitchFamily="2" charset="-122"/>
                        <a:cs typeface="Arial" panose="020B0604020202020204" pitchFamily="34" charset="0"/>
                      </a:endParaRPr>
                    </a:p>
                    <a:p>
                      <a:pPr marL="0" marR="0" algn="l">
                        <a:spcBef>
                          <a:spcPts val="0"/>
                        </a:spcBef>
                        <a:spcAft>
                          <a:spcPts val="0"/>
                        </a:spcAft>
                      </a:pPr>
                      <a:r>
                        <a:rPr lang="en-GB" sz="900" dirty="0">
                          <a:effectLst/>
                          <a:latin typeface="Times New Roman" panose="02020603050405020304" pitchFamily="18" charset="0"/>
                          <a:ea typeface="SimSun" panose="02010600030101010101" pitchFamily="2" charset="-122"/>
                          <a:cs typeface="Arial" panose="020B0604020202020204" pitchFamily="34" charset="0"/>
                        </a:rPr>
                        <a:t>-Primary Education (EN).</a:t>
                      </a:r>
                      <a:endParaRPr lang="en-US" sz="1100" dirty="0">
                        <a:effectLst/>
                        <a:latin typeface="Calibri" panose="020F0502020204030204" pitchFamily="34" charset="0"/>
                        <a:ea typeface="SimSun" panose="02010600030101010101" pitchFamily="2" charset="-122"/>
                        <a:cs typeface="Arial" panose="020B0604020202020204" pitchFamily="34" charset="0"/>
                      </a:endParaRPr>
                    </a:p>
                    <a:p>
                      <a:pPr marL="0" marR="0" algn="l">
                        <a:spcBef>
                          <a:spcPts val="0"/>
                        </a:spcBef>
                        <a:spcAft>
                          <a:spcPts val="0"/>
                        </a:spcAft>
                      </a:pPr>
                      <a:r>
                        <a:rPr lang="en-GB" sz="900" dirty="0">
                          <a:effectLst/>
                          <a:latin typeface="Times New Roman" panose="02020603050405020304" pitchFamily="18" charset="0"/>
                          <a:ea typeface="SimSun" panose="02010600030101010101" pitchFamily="2" charset="-122"/>
                          <a:cs typeface="Arial" panose="020B0604020202020204" pitchFamily="34" charset="0"/>
                        </a:rPr>
                        <a:t>-Pre-primary Education (EN).</a:t>
                      </a: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114300" marR="114300" marT="0" marB="0"/>
                </a:tc>
                <a:tc>
                  <a:txBody>
                    <a:bodyPr/>
                    <a:lstStyle/>
                    <a:p>
                      <a:pPr algn="l" fontAlgn="b"/>
                      <a:r>
                        <a:rPr lang="en-US" sz="1100" b="0" i="0" u="none" strike="noStrike" dirty="0">
                          <a:solidFill>
                            <a:srgbClr val="000000"/>
                          </a:solidFill>
                          <a:effectLst/>
                          <a:latin typeface="Calibri" panose="020F0502020204030204" pitchFamily="34" charset="0"/>
                        </a:rPr>
                        <a:t>Approved</a:t>
                      </a:r>
                    </a:p>
                  </a:txBody>
                  <a:tcPr marL="9525" marR="9525" marT="9525" marB="0" anchor="b"/>
                </a:tc>
                <a:extLst>
                  <a:ext uri="{0D108BD9-81ED-4DB2-BD59-A6C34878D82A}">
                    <a16:rowId xmlns:a16="http://schemas.microsoft.com/office/drawing/2014/main" val="2070649846"/>
                  </a:ext>
                </a:extLst>
              </a:tr>
            </a:tbl>
          </a:graphicData>
        </a:graphic>
      </p:graphicFrame>
      <p:sp>
        <p:nvSpPr>
          <p:cNvPr id="4" name="TextBox 3">
            <a:extLst>
              <a:ext uri="{FF2B5EF4-FFF2-40B4-BE49-F238E27FC236}">
                <a16:creationId xmlns:a16="http://schemas.microsoft.com/office/drawing/2014/main" id="{2C45ABEE-26AF-75DF-5F0F-9F81BF7E3027}"/>
              </a:ext>
            </a:extLst>
          </p:cNvPr>
          <p:cNvSpPr txBox="1"/>
          <p:nvPr/>
        </p:nvSpPr>
        <p:spPr>
          <a:xfrm>
            <a:off x="701336" y="1287262"/>
            <a:ext cx="11298015" cy="707886"/>
          </a:xfrm>
          <a:prstGeom prst="rect">
            <a:avLst/>
          </a:prstGeom>
          <a:noFill/>
        </p:spPr>
        <p:txBody>
          <a:bodyPr wrap="square" rtlCol="0">
            <a:spAutoFit/>
          </a:bodyPr>
          <a:lstStyle/>
          <a:p>
            <a:r>
              <a:rPr lang="en-US" dirty="0"/>
              <a:t>- In November of 2023, USP was approached by 7 new partners to fill our a KA107 proposal form. Today we have received confirmation that all of this 7 new KA107 proposal was approved  </a:t>
            </a:r>
          </a:p>
        </p:txBody>
      </p:sp>
    </p:spTree>
    <p:extLst>
      <p:ext uri="{BB962C8B-B14F-4D97-AF65-F5344CB8AC3E}">
        <p14:creationId xmlns:p14="http://schemas.microsoft.com/office/powerpoint/2010/main" val="138604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miling in front of a pile of rocks&#10;&#10;Description automatically generated with medium confidence">
            <a:extLst>
              <a:ext uri="{FF2B5EF4-FFF2-40B4-BE49-F238E27FC236}">
                <a16:creationId xmlns:a16="http://schemas.microsoft.com/office/drawing/2014/main" id="{F11956FC-3E8C-B3C8-97E1-0F0D834314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83" r="27568" b="909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10B686-D7FB-16FA-D129-D31510887FC6}"/>
              </a:ext>
            </a:extLst>
          </p:cNvPr>
          <p:cNvSpPr txBox="1"/>
          <p:nvPr/>
        </p:nvSpPr>
        <p:spPr>
          <a:xfrm>
            <a:off x="342623" y="-165262"/>
            <a:ext cx="4023360" cy="32041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dirty="0">
                <a:latin typeface="+mj-lt"/>
                <a:ea typeface="+mj-ea"/>
                <a:cs typeface="+mj-cs"/>
              </a:rPr>
              <a:t>ERASMUS + National Focal Point (Pacific)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D5F5023-FB47-353A-039E-960E5E1B38C8}"/>
              </a:ext>
            </a:extLst>
          </p:cNvPr>
          <p:cNvSpPr txBox="1"/>
          <p:nvPr/>
        </p:nvSpPr>
        <p:spPr>
          <a:xfrm>
            <a:off x="342623" y="4085255"/>
            <a:ext cx="4682138" cy="461665"/>
          </a:xfrm>
          <a:prstGeom prst="rect">
            <a:avLst/>
          </a:prstGeom>
          <a:noFill/>
        </p:spPr>
        <p:txBody>
          <a:bodyPr wrap="square" rtlCol="0">
            <a:spAutoFit/>
          </a:bodyPr>
          <a:lstStyle/>
          <a:p>
            <a:pPr algn="ctr"/>
            <a:r>
              <a:rPr lang="en-US" sz="2400" dirty="0" err="1">
                <a:solidFill>
                  <a:schemeClr val="tx1">
                    <a:lumMod val="90000"/>
                    <a:lumOff val="10000"/>
                  </a:schemeClr>
                </a:solidFill>
              </a:rPr>
              <a:t>Ms</a:t>
            </a:r>
            <a:r>
              <a:rPr lang="en-US" sz="2400" dirty="0">
                <a:solidFill>
                  <a:schemeClr val="tx1">
                    <a:lumMod val="90000"/>
                    <a:lumOff val="10000"/>
                  </a:schemeClr>
                </a:solidFill>
              </a:rPr>
              <a:t> Lillian Fuata</a:t>
            </a:r>
          </a:p>
        </p:txBody>
      </p:sp>
      <p:sp>
        <p:nvSpPr>
          <p:cNvPr id="6" name="TextBox 5">
            <a:extLst>
              <a:ext uri="{FF2B5EF4-FFF2-40B4-BE49-F238E27FC236}">
                <a16:creationId xmlns:a16="http://schemas.microsoft.com/office/drawing/2014/main" id="{936956BD-A9E0-5ACA-CCB8-9FE7195929EC}"/>
              </a:ext>
            </a:extLst>
          </p:cNvPr>
          <p:cNvSpPr txBox="1"/>
          <p:nvPr/>
        </p:nvSpPr>
        <p:spPr>
          <a:xfrm>
            <a:off x="261482" y="4556064"/>
            <a:ext cx="5011853" cy="1631216"/>
          </a:xfrm>
          <a:prstGeom prst="rect">
            <a:avLst/>
          </a:prstGeom>
          <a:noFill/>
        </p:spPr>
        <p:txBody>
          <a:bodyPr wrap="square" rtlCol="0">
            <a:spAutoFit/>
          </a:bodyPr>
          <a:lstStyle/>
          <a:p>
            <a:r>
              <a:rPr lang="en-US" dirty="0">
                <a:hlinkClick r:id="rId3"/>
              </a:rPr>
              <a:t>lillian.fuata@usp.ac.fj</a:t>
            </a:r>
            <a:r>
              <a:rPr lang="en-US" dirty="0"/>
              <a:t> / +679 3231753</a:t>
            </a:r>
          </a:p>
          <a:p>
            <a:endParaRPr lang="en-US" dirty="0"/>
          </a:p>
          <a:p>
            <a:pPr algn="ctr"/>
            <a:r>
              <a:rPr lang="en-US" dirty="0"/>
              <a:t>Manager International Office</a:t>
            </a:r>
          </a:p>
          <a:p>
            <a:pPr algn="ctr"/>
            <a:r>
              <a:rPr lang="en-US" dirty="0"/>
              <a:t>The University of the South Pacific</a:t>
            </a:r>
          </a:p>
          <a:p>
            <a:endParaRPr lang="en-US" dirty="0"/>
          </a:p>
        </p:txBody>
      </p:sp>
    </p:spTree>
    <p:extLst>
      <p:ext uri="{BB962C8B-B14F-4D97-AF65-F5344CB8AC3E}">
        <p14:creationId xmlns:p14="http://schemas.microsoft.com/office/powerpoint/2010/main" val="31704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9660F-8176-4F47-A8F6-E37934CE3BD3}"/>
              </a:ext>
            </a:extLst>
          </p:cNvPr>
          <p:cNvPicPr>
            <a:picLocks noChangeAspect="1"/>
          </p:cNvPicPr>
          <p:nvPr/>
        </p:nvPicPr>
        <p:blipFill>
          <a:blip r:embed="rId3"/>
          <a:stretch>
            <a:fillRect/>
          </a:stretch>
        </p:blipFill>
        <p:spPr>
          <a:xfrm>
            <a:off x="0" y="16042"/>
            <a:ext cx="12192000" cy="6858000"/>
          </a:xfrm>
          <a:prstGeom prst="rect">
            <a:avLst/>
          </a:prstGeom>
        </p:spPr>
      </p:pic>
      <p:sp>
        <p:nvSpPr>
          <p:cNvPr id="6" name="TextBox 27">
            <a:extLst>
              <a:ext uri="{FF2B5EF4-FFF2-40B4-BE49-F238E27FC236}">
                <a16:creationId xmlns:a16="http://schemas.microsoft.com/office/drawing/2014/main" id="{BC80A965-BCFD-BE41-942C-0A0DF17250CB}"/>
              </a:ext>
            </a:extLst>
          </p:cNvPr>
          <p:cNvSpPr txBox="1"/>
          <p:nvPr/>
        </p:nvSpPr>
        <p:spPr>
          <a:xfrm>
            <a:off x="5754034" y="766837"/>
            <a:ext cx="4929055" cy="707886"/>
          </a:xfrm>
          <a:prstGeom prst="rect">
            <a:avLst/>
          </a:prstGeom>
          <a:noFill/>
        </p:spPr>
        <p:txBody>
          <a:bodyPr wrap="square" lIns="91440" tIns="45720" rIns="91440" bIns="45720" rtlCol="0" anchor="t">
            <a:spAutoFit/>
          </a:bodyPr>
          <a:ls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r>
              <a:rPr lang="en-US" sz="4000" dirty="0">
                <a:solidFill>
                  <a:srgbClr val="00B4C1"/>
                </a:solidFill>
                <a:latin typeface="Bahnschrift SemiBold" panose="020B0502040204020203" pitchFamily="34" charset="0"/>
              </a:rPr>
              <a:t>THANK YOU 	</a:t>
            </a:r>
          </a:p>
        </p:txBody>
      </p:sp>
      <p:sp>
        <p:nvSpPr>
          <p:cNvPr id="7" name="TextBox 27">
            <a:extLst>
              <a:ext uri="{FF2B5EF4-FFF2-40B4-BE49-F238E27FC236}">
                <a16:creationId xmlns:a16="http://schemas.microsoft.com/office/drawing/2014/main" id="{93EED3CC-0AF3-941D-2A3B-82CAF487F316}"/>
              </a:ext>
            </a:extLst>
          </p:cNvPr>
          <p:cNvSpPr txBox="1"/>
          <p:nvPr/>
        </p:nvSpPr>
        <p:spPr>
          <a:xfrm>
            <a:off x="659731" y="5517870"/>
            <a:ext cx="4929055" cy="738664"/>
          </a:xfrm>
          <a:prstGeom prst="rect">
            <a:avLst/>
          </a:prstGeom>
          <a:noFill/>
        </p:spPr>
        <p:txBody>
          <a:bodyPr wrap="square" lIns="91440" tIns="45720" rIns="91440" bIns="45720" rtlCol="0" anchor="t">
            <a:spAutoFit/>
          </a:bodyPr>
          <a:ls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r>
              <a:rPr lang="en-US" sz="1400" dirty="0">
                <a:solidFill>
                  <a:srgbClr val="00B4C1"/>
                </a:solidFill>
                <a:latin typeface="Bahnschrift SemiBold" panose="020B0502040204020203" pitchFamily="34" charset="0"/>
              </a:rPr>
              <a:t>Contact Details:</a:t>
            </a:r>
          </a:p>
          <a:p>
            <a:r>
              <a:rPr lang="en-US" sz="1400" dirty="0">
                <a:solidFill>
                  <a:srgbClr val="00B4C1"/>
                </a:solidFill>
                <a:latin typeface="Bahnschrift SemiBold" panose="020B0502040204020203" pitchFamily="34" charset="0"/>
              </a:rPr>
              <a:t>Phone</a:t>
            </a:r>
          </a:p>
          <a:p>
            <a:r>
              <a:rPr lang="en-US" sz="1400" dirty="0">
                <a:solidFill>
                  <a:srgbClr val="00B4C1"/>
                </a:solidFill>
                <a:latin typeface="Bahnschrift SemiBold" panose="020B0502040204020203" pitchFamily="34" charset="0"/>
              </a:rPr>
              <a:t>Email </a:t>
            </a:r>
          </a:p>
        </p:txBody>
      </p:sp>
    </p:spTree>
    <p:extLst>
      <p:ext uri="{BB962C8B-B14F-4D97-AF65-F5344CB8AC3E}">
        <p14:creationId xmlns:p14="http://schemas.microsoft.com/office/powerpoint/2010/main" val="30342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28600"/>
            <a:ext cx="5818762" cy="1371600"/>
          </a:xfrm>
        </p:spPr>
        <p:txBody>
          <a:bodyPr>
            <a:normAutofit/>
          </a:bodyPr>
          <a:lstStyle/>
          <a:p>
            <a:r>
              <a:rPr lang="en-AU" b="1" dirty="0">
                <a:solidFill>
                  <a:schemeClr val="bg1"/>
                </a:solidFill>
                <a:latin typeface="Arial" panose="020B0604020202020204" pitchFamily="34" charset="0"/>
                <a:cs typeface="Arial" panose="020B0604020202020204" pitchFamily="34" charset="0"/>
              </a:rPr>
              <a:t>About FNU</a:t>
            </a:r>
          </a:p>
        </p:txBody>
      </p:sp>
      <p:sp>
        <p:nvSpPr>
          <p:cNvPr id="3" name="Content Placeholder 2"/>
          <p:cNvSpPr>
            <a:spLocks noGrp="1"/>
          </p:cNvSpPr>
          <p:nvPr>
            <p:ph idx="1"/>
          </p:nvPr>
        </p:nvSpPr>
        <p:spPr>
          <a:xfrm>
            <a:off x="1981200" y="2133601"/>
            <a:ext cx="8229600" cy="3992563"/>
          </a:xfrm>
        </p:spPr>
        <p:txBody>
          <a:bodyPr>
            <a:noAutofit/>
          </a:bodyPr>
          <a:lstStyle/>
          <a:p>
            <a:pPr marL="0" indent="0" algn="just">
              <a:lnSpc>
                <a:spcPct val="107000"/>
              </a:lnSpc>
              <a:spcBef>
                <a:spcPts val="0"/>
              </a:spcBef>
              <a:spcAft>
                <a:spcPts val="800"/>
              </a:spcAft>
              <a:buNone/>
            </a:pPr>
            <a:r>
              <a:rPr lang="en-US" sz="2000" dirty="0">
                <a:latin typeface="Tahoma" panose="020B0604030504040204" pitchFamily="34" charset="0"/>
                <a:ea typeface="Tahoma" panose="020B0604030504040204" pitchFamily="34" charset="0"/>
                <a:cs typeface="Tahoma" panose="020B0604030504040204" pitchFamily="34" charset="0"/>
              </a:rPr>
              <a:t>The Fiji National University (FNU) was formally constituted in 2010 by the Fiji National University Act 2009, which amalgamated six government higher education colleges. </a:t>
            </a:r>
          </a:p>
          <a:p>
            <a:pPr marL="0" indent="0" algn="just">
              <a:lnSpc>
                <a:spcPct val="107000"/>
              </a:lnSpc>
              <a:spcBef>
                <a:spcPts val="0"/>
              </a:spcBef>
              <a:spcAft>
                <a:spcPts val="800"/>
              </a:spcAft>
              <a:buNone/>
            </a:pPr>
            <a:r>
              <a:rPr lang="en-US" sz="2000" dirty="0">
                <a:latin typeface="Tahoma" panose="020B0604030504040204" pitchFamily="34" charset="0"/>
                <a:ea typeface="Tahoma" panose="020B0604030504040204" pitchFamily="34" charset="0"/>
                <a:cs typeface="Tahoma" panose="020B0604030504040204" pitchFamily="34" charset="0"/>
              </a:rPr>
              <a:t>These were: </a:t>
            </a:r>
          </a:p>
          <a:p>
            <a:pPr algn="just">
              <a:lnSpc>
                <a:spcPct val="107000"/>
              </a:lnSpc>
              <a:spcBef>
                <a:spcPts val="0"/>
              </a:spcBef>
              <a:buFont typeface="Symbol" panose="05050102010706020507" pitchFamily="18" charset="2"/>
              <a:buChar char=""/>
            </a:pPr>
            <a:r>
              <a:rPr lang="en-US" sz="2000" dirty="0">
                <a:latin typeface="Tahoma" panose="020B0604030504040204" pitchFamily="34" charset="0"/>
                <a:ea typeface="Tahoma" panose="020B0604030504040204" pitchFamily="34" charset="0"/>
                <a:cs typeface="Tahoma" panose="020B0604030504040204" pitchFamily="34" charset="0"/>
              </a:rPr>
              <a:t>Fiji School of Medicine (est. 1885)</a:t>
            </a:r>
          </a:p>
          <a:p>
            <a:pPr algn="just">
              <a:lnSpc>
                <a:spcPct val="107000"/>
              </a:lnSpc>
              <a:spcBef>
                <a:spcPts val="0"/>
              </a:spcBef>
              <a:buFont typeface="Symbol" panose="05050102010706020507" pitchFamily="18" charset="2"/>
              <a:buChar char=""/>
            </a:pPr>
            <a:r>
              <a:rPr lang="en-US" sz="2000" dirty="0">
                <a:latin typeface="Tahoma" panose="020B0604030504040204" pitchFamily="34" charset="0"/>
                <a:ea typeface="Tahoma" panose="020B0604030504040204" pitchFamily="34" charset="0"/>
                <a:cs typeface="Tahoma" panose="020B0604030504040204" pitchFamily="34" charset="0"/>
              </a:rPr>
              <a:t>Fiji School of Nursing (est. 1893)</a:t>
            </a:r>
          </a:p>
          <a:p>
            <a:pPr algn="just">
              <a:lnSpc>
                <a:spcPct val="107000"/>
              </a:lnSpc>
              <a:spcBef>
                <a:spcPts val="0"/>
              </a:spcBef>
              <a:buFont typeface="Symbol" panose="05050102010706020507" pitchFamily="18" charset="2"/>
              <a:buChar char=""/>
            </a:pPr>
            <a:r>
              <a:rPr lang="en-US" sz="2000" dirty="0">
                <a:latin typeface="Tahoma" panose="020B0604030504040204" pitchFamily="34" charset="0"/>
                <a:ea typeface="Tahoma" panose="020B0604030504040204" pitchFamily="34" charset="0"/>
                <a:cs typeface="Tahoma" panose="020B0604030504040204" pitchFamily="34" charset="0"/>
              </a:rPr>
              <a:t>Fiji College of Advanced Education (est. 1947)</a:t>
            </a:r>
          </a:p>
          <a:p>
            <a:pPr algn="just">
              <a:lnSpc>
                <a:spcPct val="107000"/>
              </a:lnSpc>
              <a:spcBef>
                <a:spcPts val="0"/>
              </a:spcBef>
              <a:buFont typeface="Symbol" panose="05050102010706020507" pitchFamily="18" charset="2"/>
              <a:buChar char=""/>
            </a:pPr>
            <a:r>
              <a:rPr lang="en-US" sz="2000" dirty="0">
                <a:latin typeface="Tahoma" panose="020B0604030504040204" pitchFamily="34" charset="0"/>
                <a:ea typeface="Tahoma" panose="020B0604030504040204" pitchFamily="34" charset="0"/>
                <a:cs typeface="Tahoma" panose="020B0604030504040204" pitchFamily="34" charset="0"/>
              </a:rPr>
              <a:t>Fiji College of Agriculture (est. 1954)</a:t>
            </a:r>
          </a:p>
          <a:p>
            <a:pPr algn="just">
              <a:lnSpc>
                <a:spcPct val="107000"/>
              </a:lnSpc>
              <a:spcBef>
                <a:spcPts val="0"/>
              </a:spcBef>
              <a:buFont typeface="Symbol" panose="05050102010706020507" pitchFamily="18" charset="2"/>
              <a:buChar char=""/>
            </a:pPr>
            <a:r>
              <a:rPr lang="en-US" sz="2000" dirty="0">
                <a:latin typeface="Tahoma" panose="020B0604030504040204" pitchFamily="34" charset="0"/>
                <a:ea typeface="Tahoma" panose="020B0604030504040204" pitchFamily="34" charset="0"/>
                <a:cs typeface="Tahoma" panose="020B0604030504040204" pitchFamily="34" charset="0"/>
              </a:rPr>
              <a:t>Fiji Institute of Technology (est. 1963)</a:t>
            </a:r>
          </a:p>
          <a:p>
            <a:pPr algn="just">
              <a:lnSpc>
                <a:spcPct val="107000"/>
              </a:lnSpc>
              <a:spcBef>
                <a:spcPts val="0"/>
              </a:spcBef>
              <a:spcAft>
                <a:spcPts val="800"/>
              </a:spcAft>
              <a:buFont typeface="Symbol" panose="05050102010706020507" pitchFamily="18" charset="2"/>
              <a:buChar char=""/>
            </a:pPr>
            <a:r>
              <a:rPr lang="en-US" sz="2000" dirty="0">
                <a:latin typeface="Tahoma" panose="020B0604030504040204" pitchFamily="34" charset="0"/>
                <a:ea typeface="Tahoma" panose="020B0604030504040204" pitchFamily="34" charset="0"/>
                <a:cs typeface="Tahoma" panose="020B0604030504040204" pitchFamily="34" charset="0"/>
              </a:rPr>
              <a:t>Lautoka Teachers’ College (est. 1978).</a:t>
            </a:r>
            <a:endParaRPr lang="en-US" sz="20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AU"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529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28601"/>
            <a:ext cx="6781800" cy="1219200"/>
          </a:xfrm>
        </p:spPr>
        <p:txBody>
          <a:bodyPr>
            <a:normAutofit/>
          </a:bodyPr>
          <a:lstStyle/>
          <a:p>
            <a:pPr lvl="0"/>
            <a:r>
              <a:rPr lang="en-AU" sz="4000" b="1" dirty="0">
                <a:solidFill>
                  <a:schemeClr val="bg1"/>
                </a:solidFill>
                <a:latin typeface="Tahoma" panose="020B0604030504040204" pitchFamily="34" charset="0"/>
                <a:ea typeface="Tahoma" panose="020B0604030504040204" pitchFamily="34" charset="0"/>
                <a:cs typeface="Tahoma" panose="020B0604030504040204" pitchFamily="34" charset="0"/>
              </a:rPr>
              <a:t>About FNU</a:t>
            </a: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2233612" y="1866900"/>
            <a:ext cx="7924800" cy="4305300"/>
          </a:xfrm>
        </p:spPr>
        <p:txBody>
          <a:bodyPr numCol="1">
            <a:normAutofit fontScale="92500" lnSpcReduction="20000"/>
          </a:bodyPr>
          <a:lstStyle/>
          <a:p>
            <a:pPr algn="just">
              <a:lnSpc>
                <a:spcPct val="107000"/>
              </a:lnSpc>
              <a:spcBef>
                <a:spcPts val="0"/>
              </a:spcBef>
              <a:spcAft>
                <a:spcPts val="800"/>
              </a:spcAft>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 University now has 5 founding colleges namely:</a:t>
            </a:r>
          </a:p>
          <a:p>
            <a:pPr marL="1257300" lvl="2" indent="-342900" algn="just">
              <a:lnSpc>
                <a:spcPct val="107000"/>
              </a:lnSpc>
              <a:spcBef>
                <a:spcPts val="0"/>
              </a:spcBef>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College of Agriculture, Fisheries and Forestry (CAFF)</a:t>
            </a:r>
          </a:p>
          <a:p>
            <a:pPr marL="1257300" lvl="2" indent="-342900" algn="just">
              <a:lnSpc>
                <a:spcPct val="107000"/>
              </a:lnSpc>
              <a:spcBef>
                <a:spcPts val="0"/>
              </a:spcBef>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College of Business, Hospitality and Tourism Studies (CBHTS)</a:t>
            </a:r>
          </a:p>
          <a:p>
            <a:pPr marL="1257300" lvl="2" indent="-342900" algn="just">
              <a:lnSpc>
                <a:spcPct val="107000"/>
              </a:lnSpc>
              <a:spcBef>
                <a:spcPts val="0"/>
              </a:spcBef>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College of Engineering, Science and Technology (CEST)</a:t>
            </a:r>
          </a:p>
          <a:p>
            <a:pPr marL="1257300" lvl="2" indent="-342900" algn="just">
              <a:lnSpc>
                <a:spcPct val="107000"/>
              </a:lnSpc>
              <a:spcBef>
                <a:spcPts val="0"/>
              </a:spcBef>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College of Humanities and Education and (CHE)</a:t>
            </a:r>
          </a:p>
          <a:p>
            <a:pPr marL="1257300" lvl="2" indent="-342900" algn="just">
              <a:lnSpc>
                <a:spcPct val="107000"/>
              </a:lnSpc>
              <a:spcBef>
                <a:spcPts val="0"/>
              </a:spcBef>
              <a:spcAft>
                <a:spcPts val="800"/>
              </a:spcAft>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College of Medicine, Nursing and Health Sciences (CMNHS)</a:t>
            </a:r>
          </a:p>
          <a:p>
            <a:pPr marL="342900" indent="-342900" algn="just">
              <a:lnSpc>
                <a:spcPct val="107000"/>
              </a:lnSpc>
              <a:spcBef>
                <a:spcPts val="0"/>
              </a:spcBef>
              <a:spcAft>
                <a:spcPts val="800"/>
              </a:spcAft>
              <a:buFont typeface="Symbol" panose="05050102010706020507" pitchFamily="18" charset="2"/>
              <a:buChar char=""/>
            </a:pP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Bef>
                <a:spcPts val="0"/>
              </a:spcBef>
              <a:buFont typeface="Wingdings" panose="05000000000000000000" pitchFamily="2"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 2021 the Fiji Maritime Academy (FMA), formerly part of CEST, became an independent college. </a:t>
            </a:r>
          </a:p>
          <a:p>
            <a:pPr marL="342900" indent="-342900" algn="just">
              <a:lnSpc>
                <a:spcPct val="107000"/>
              </a:lnSpc>
              <a:spcBef>
                <a:spcPts val="0"/>
              </a:spcBef>
              <a:buFont typeface="Wingdings" panose="05000000000000000000" pitchFamily="2"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 University also includes the National Training and Productivity Centre (NTPC) which has a national network of smaller training campuses in Suva,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Nadi</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and Lautoka.</a:t>
            </a:r>
          </a:p>
          <a:p>
            <a:pPr marL="342900" indent="-342900" algn="just">
              <a:lnSpc>
                <a:spcPct val="107000"/>
              </a:lnSpc>
              <a:spcBef>
                <a:spcPts val="0"/>
              </a:spcBef>
              <a:spcAft>
                <a:spcPts val="800"/>
              </a:spcAft>
              <a:buFont typeface="Wingdings" panose="05000000000000000000" pitchFamily="2"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 University also has two out-reach campuses in Ba and Labasa.</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14350" indent="-514350">
              <a:buAutoNum type="arabicPeriod"/>
            </a:pP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AU"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523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667" y="228601"/>
            <a:ext cx="7772400" cy="1470025"/>
          </a:xfrm>
        </p:spPr>
        <p:txBody>
          <a:bodyPr>
            <a:normAutofit/>
          </a:bodyPr>
          <a:lstStyle/>
          <a:p>
            <a:pPr lvl="0"/>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Summary</a:t>
            </a:r>
          </a:p>
        </p:txBody>
      </p:sp>
      <p:sp>
        <p:nvSpPr>
          <p:cNvPr id="3" name="Subtitle 2"/>
          <p:cNvSpPr>
            <a:spLocks noGrp="1"/>
          </p:cNvSpPr>
          <p:nvPr>
            <p:ph type="subTitle" idx="1"/>
          </p:nvPr>
        </p:nvSpPr>
        <p:spPr>
          <a:xfrm>
            <a:off x="1981200" y="1905001"/>
            <a:ext cx="8382000" cy="3962399"/>
          </a:xfrm>
        </p:spPr>
        <p:txBody>
          <a:bodyPr>
            <a:normAutofit fontScale="85000" lnSpcReduction="20000"/>
          </a:bodyPr>
          <a:lstStyle/>
          <a:p>
            <a:pPr marL="342900" indent="-342900" algn="just">
              <a:lnSpc>
                <a:spcPct val="107000"/>
              </a:lnSpc>
              <a:spcBef>
                <a:spcPts val="0"/>
              </a:spcBef>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Approximately 21,000 students pass through the University each year. </a:t>
            </a:r>
          </a:p>
          <a:p>
            <a:pPr marL="342900" indent="-342900" algn="just">
              <a:lnSpc>
                <a:spcPct val="107000"/>
              </a:lnSpc>
              <a:spcBef>
                <a:spcPts val="0"/>
              </a:spcBef>
              <a:buFont typeface="Symbol" panose="05050102010706020507" pitchFamily="18" charset="2"/>
              <a:buChar char=""/>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Bef>
                <a:spcPts val="0"/>
              </a:spcBef>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Formally established in 2010 by the merger of several existing technical colleges</a:t>
            </a:r>
          </a:p>
          <a:p>
            <a:pPr marL="342900" indent="-342900" algn="just">
              <a:lnSpc>
                <a:spcPct val="107000"/>
              </a:lnSpc>
              <a:spcBef>
                <a:spcPts val="0"/>
              </a:spcBef>
              <a:buFont typeface="Symbol" panose="05050102010706020507" pitchFamily="18" charset="2"/>
              <a:buChar char=""/>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Bef>
                <a:spcPts val="0"/>
              </a:spcBef>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The CMNHS is a merger of the two oldest schools of higher education – the Fiji School of Medicine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est</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1895) and the Fiji School of Nursing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est</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1893)</a:t>
            </a:r>
          </a:p>
          <a:p>
            <a:pPr marL="342900" indent="-342900" algn="just">
              <a:lnSpc>
                <a:spcPct val="107000"/>
              </a:lnSpc>
              <a:spcBef>
                <a:spcPts val="0"/>
              </a:spcBef>
              <a:buFont typeface="Symbol" panose="05050102010706020507" pitchFamily="18" charset="2"/>
              <a:buChar char=""/>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Bef>
                <a:spcPts val="0"/>
              </a:spcBef>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CMNHS – 230+ academic staff and up to 2400 students enrolled in 60+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programmes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Bef>
                <a:spcPts val="0"/>
              </a:spcBef>
              <a:buFont typeface="Symbol" panose="05050102010706020507" pitchFamily="18" charset="2"/>
              <a:buChar char=""/>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Bef>
                <a:spcPts val="0"/>
              </a:spcBef>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75% students UG but 75% of CMNHS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programmes</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are PG</a:t>
            </a:r>
          </a:p>
          <a:p>
            <a:pPr marL="342900" indent="-342900" algn="just">
              <a:lnSpc>
                <a:spcPct val="107000"/>
              </a:lnSpc>
              <a:spcBef>
                <a:spcPts val="0"/>
              </a:spcBef>
              <a:buFont typeface="Symbol" panose="05050102010706020507" pitchFamily="18" charset="2"/>
              <a:buChar char=""/>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Bef>
                <a:spcPts val="0"/>
              </a:spcBef>
              <a:buFont typeface="Symbol" panose="05050102010706020507" pitchFamily="18" charset="2"/>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FNU was ranked for the first time in the Times Higher Education (THE) Impact Rankings in 2022 (measure an institution's research, outreach, teaching and stewardship against the United Nations Sustainable Development Goals (UN SDGs)) </a:t>
            </a:r>
          </a:p>
        </p:txBody>
      </p:sp>
    </p:spTree>
    <p:extLst>
      <p:ext uri="{BB962C8B-B14F-4D97-AF65-F5344CB8AC3E}">
        <p14:creationId xmlns:p14="http://schemas.microsoft.com/office/powerpoint/2010/main" val="165773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667" y="228601"/>
            <a:ext cx="7772400" cy="1470025"/>
          </a:xfrm>
        </p:spPr>
        <p:txBody>
          <a:bodyPr>
            <a:normAutofit/>
          </a:bodyPr>
          <a:lstStyle/>
          <a:p>
            <a:pPr lvl="0"/>
            <a:r>
              <a:rPr lang="en-US"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Global recognition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981200" y="1905001"/>
            <a:ext cx="8153400" cy="3962399"/>
          </a:xfrm>
        </p:spPr>
        <p:txBody>
          <a:bodyPr>
            <a:normAutofit/>
          </a:bodyPr>
          <a:lstStyle/>
          <a:p>
            <a:pPr marL="342900" indent="-342900" algn="just">
              <a:lnSpc>
                <a:spcPct val="107000"/>
              </a:lnSpc>
              <a:spcBef>
                <a:spcPts val="0"/>
              </a:spcBef>
              <a:buFont typeface="Symbol" panose="05050102010706020507" pitchFamily="18" charset="2"/>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The Fiji National University (FNU) was ranked for the first time in the Times Higher Education (THE) Impact Rankings which measure an institution's research, outreach, teaching and stewardship against the United Nations Sustainable Development Goals (UN SDGs). </a:t>
            </a:r>
          </a:p>
          <a:p>
            <a:pPr marL="342900" indent="-342900" algn="just">
              <a:lnSpc>
                <a:spcPct val="107000"/>
              </a:lnSpc>
              <a:spcBef>
                <a:spcPts val="0"/>
              </a:spcBef>
              <a:buFont typeface="Symbol" panose="05050102010706020507" pitchFamily="18" charset="2"/>
              <a:buChar char=""/>
            </a:pP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Bef>
                <a:spcPts val="0"/>
              </a:spcBef>
              <a:spcAft>
                <a:spcPts val="800"/>
              </a:spcAft>
              <a:buFont typeface="Symbol" panose="05050102010706020507" pitchFamily="18" charset="2"/>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To be included in the ranking, universities must be actively involved in achieving the SDGs. </a:t>
            </a:r>
          </a:p>
        </p:txBody>
      </p:sp>
    </p:spTree>
    <p:extLst>
      <p:ext uri="{BB962C8B-B14F-4D97-AF65-F5344CB8AC3E}">
        <p14:creationId xmlns:p14="http://schemas.microsoft.com/office/powerpoint/2010/main" val="405400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667" y="228601"/>
            <a:ext cx="7772400" cy="1470025"/>
          </a:xfrm>
        </p:spPr>
        <p:txBody>
          <a:bodyPr>
            <a:normAutofit/>
          </a:bodyPr>
          <a:lstStyle/>
          <a:p>
            <a:pPr lvl="0"/>
            <a:r>
              <a:rPr lang="en-US"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Global recognition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981200" y="1905001"/>
            <a:ext cx="8153400" cy="3962399"/>
          </a:xfrm>
        </p:spPr>
        <p:txBody>
          <a:bodyPr>
            <a:normAutofit/>
          </a:bodyPr>
          <a:lstStyle/>
          <a:p>
            <a:pPr marL="342900" indent="-342900" algn="just">
              <a:lnSpc>
                <a:spcPct val="107000"/>
              </a:lnSpc>
              <a:spcBef>
                <a:spcPts val="0"/>
              </a:spcBef>
              <a:buFont typeface="Symbol" panose="05050102010706020507" pitchFamily="18" charset="2"/>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The ranking was attributable to excellent research, outreach </a:t>
            </a:r>
            <a:r>
              <a:rPr lang="en-US" sz="2200" dirty="0" err="1">
                <a:solidFill>
                  <a:schemeClr val="tx1"/>
                </a:solidFill>
                <a:latin typeface="Tahoma" panose="020B0604030504040204" pitchFamily="34" charset="0"/>
                <a:ea typeface="Tahoma" panose="020B0604030504040204" pitchFamily="34" charset="0"/>
                <a:cs typeface="Tahoma" panose="020B0604030504040204" pitchFamily="34" charset="0"/>
              </a:rPr>
              <a:t>programmes</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 teaching, and the University’s firm commitment to the UN SDGs. </a:t>
            </a:r>
          </a:p>
          <a:p>
            <a:pPr marL="342900" indent="-342900" algn="just">
              <a:lnSpc>
                <a:spcPct val="107000"/>
              </a:lnSpc>
              <a:spcBef>
                <a:spcPts val="0"/>
              </a:spcBef>
              <a:buFont typeface="Symbol" panose="05050102010706020507" pitchFamily="18" charset="2"/>
              <a:buChar char=""/>
            </a:pP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07000"/>
              </a:lnSpc>
              <a:spcBef>
                <a:spcPts val="0"/>
              </a:spcBef>
              <a:spcAft>
                <a:spcPts val="800"/>
              </a:spcAft>
              <a:buFont typeface="Symbol" panose="05050102010706020507" pitchFamily="18" charset="2"/>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The FNU’s Strategic Plan 2021-2026 outlines the university’s deep commitment to the achievement of the UN Sustainable Development Goals (SDGs), and to developing cost-effective, scalable solutions aimed at sustainability, resilience and climate change adaptation. </a:t>
            </a:r>
          </a:p>
        </p:txBody>
      </p:sp>
    </p:spTree>
    <p:extLst>
      <p:ext uri="{BB962C8B-B14F-4D97-AF65-F5344CB8AC3E}">
        <p14:creationId xmlns:p14="http://schemas.microsoft.com/office/powerpoint/2010/main" val="380724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667" y="228601"/>
            <a:ext cx="7772400" cy="1470025"/>
          </a:xfrm>
        </p:spPr>
        <p:txBody>
          <a:bodyPr>
            <a:normAutofit/>
          </a:bodyPr>
          <a:lstStyle/>
          <a:p>
            <a:pPr lvl="0"/>
            <a:r>
              <a:rPr lang="en-US"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Global recognition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981200" y="1905001"/>
            <a:ext cx="8153400" cy="3962399"/>
          </a:xfrm>
        </p:spPr>
        <p:txBody>
          <a:bodyPr>
            <a:normAutofit/>
          </a:bodyPr>
          <a:lstStyle/>
          <a:p>
            <a:pPr algn="just">
              <a:lnSpc>
                <a:spcPct val="107000"/>
              </a:lnSpc>
              <a:spcBef>
                <a:spcPts val="0"/>
              </a:spcBef>
              <a:spcAft>
                <a:spcPts val="800"/>
              </a:spcAft>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The University’s sustainability targets include:</a:t>
            </a:r>
          </a:p>
          <a:p>
            <a:pPr marL="342900" indent="-342900" algn="just">
              <a:lnSpc>
                <a:spcPct val="107000"/>
              </a:lnSpc>
              <a:spcBef>
                <a:spcPts val="0"/>
              </a:spcBef>
              <a:buFont typeface="Wingdings" panose="05000000000000000000" pitchFamily="2" charset="2"/>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net zero emissions by 2050</a:t>
            </a:r>
          </a:p>
          <a:p>
            <a:pPr marL="342900" indent="-342900" algn="just">
              <a:lnSpc>
                <a:spcPct val="107000"/>
              </a:lnSpc>
              <a:spcBef>
                <a:spcPts val="0"/>
              </a:spcBef>
              <a:buFont typeface="Wingdings" panose="05000000000000000000" pitchFamily="2" charset="2"/>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divert 25% of waste from landfill by 2026</a:t>
            </a:r>
          </a:p>
          <a:p>
            <a:pPr marL="342900" indent="-342900" algn="just">
              <a:lnSpc>
                <a:spcPct val="107000"/>
              </a:lnSpc>
              <a:spcBef>
                <a:spcPts val="0"/>
              </a:spcBef>
              <a:buFont typeface="Wingdings" panose="05000000000000000000" pitchFamily="2" charset="2"/>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20% percent reduction in potable water use by 2026</a:t>
            </a:r>
          </a:p>
          <a:p>
            <a:pPr marL="342900" indent="-342900" algn="just">
              <a:lnSpc>
                <a:spcPct val="107000"/>
              </a:lnSpc>
              <a:spcBef>
                <a:spcPts val="0"/>
              </a:spcBef>
              <a:spcAft>
                <a:spcPts val="800"/>
              </a:spcAft>
              <a:buFont typeface="Wingdings" panose="05000000000000000000" pitchFamily="2" charset="2"/>
              <a:buChar char=""/>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introduction of sustainable procurement practices to reduce waste and increase social sustainability.</a:t>
            </a:r>
          </a:p>
        </p:txBody>
      </p:sp>
    </p:spTree>
    <p:extLst>
      <p:ext uri="{BB962C8B-B14F-4D97-AF65-F5344CB8AC3E}">
        <p14:creationId xmlns:p14="http://schemas.microsoft.com/office/powerpoint/2010/main" val="211714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5A37-8D89-C0D5-098C-534584CF662D}"/>
              </a:ext>
            </a:extLst>
          </p:cNvPr>
          <p:cNvSpPr>
            <a:spLocks noGrp="1"/>
          </p:cNvSpPr>
          <p:nvPr>
            <p:ph type="title"/>
          </p:nvPr>
        </p:nvSpPr>
        <p:spPr>
          <a:xfrm>
            <a:off x="2438400" y="228600"/>
            <a:ext cx="8229600" cy="1143000"/>
          </a:xfrm>
        </p:spPr>
        <p:txBody>
          <a:bodyPr>
            <a:normAutofit/>
          </a:bodyPr>
          <a:lstStyle/>
          <a:p>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College of Medicine, Nursing &amp; Health Sciences (CMNHS)</a:t>
            </a:r>
            <a:endParaRPr lang="en-FJ" sz="2800" dirty="0"/>
          </a:p>
        </p:txBody>
      </p:sp>
      <p:graphicFrame>
        <p:nvGraphicFramePr>
          <p:cNvPr id="7" name="Content Placeholder 6">
            <a:extLst>
              <a:ext uri="{FF2B5EF4-FFF2-40B4-BE49-F238E27FC236}">
                <a16:creationId xmlns:a16="http://schemas.microsoft.com/office/drawing/2014/main" id="{6113FEC7-3B89-D239-A478-813C2D12B287}"/>
              </a:ext>
            </a:extLst>
          </p:cNvPr>
          <p:cNvGraphicFramePr>
            <a:graphicFrameLocks noGrp="1"/>
          </p:cNvGraphicFramePr>
          <p:nvPr>
            <p:ph idx="1"/>
          </p:nvPr>
        </p:nvGraphicFramePr>
        <p:xfrm>
          <a:off x="2023188" y="1905000"/>
          <a:ext cx="8145624"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076438"/>
      </p:ext>
    </p:extLst>
  </p:cSld>
  <p:clrMapOvr>
    <a:masterClrMapping/>
  </p:clrMapOvr>
</p:sld>
</file>

<file path=ppt/theme/theme1.xml><?xml version="1.0" encoding="utf-8"?>
<a:theme xmlns:a="http://schemas.openxmlformats.org/drawingml/2006/main" name="Default Theme">
  <a:themeElements>
    <a:clrScheme name="USP">
      <a:dk1>
        <a:srgbClr val="00263E"/>
      </a:dk1>
      <a:lt1>
        <a:srgbClr val="FFFFFF"/>
      </a:lt1>
      <a:dk2>
        <a:srgbClr val="008C95"/>
      </a:dk2>
      <a:lt2>
        <a:srgbClr val="F2F3F5"/>
      </a:lt2>
      <a:accent1>
        <a:srgbClr val="D11349"/>
      </a:accent1>
      <a:accent2>
        <a:srgbClr val="0077B7"/>
      </a:accent2>
      <a:accent3>
        <a:srgbClr val="F58024"/>
      </a:accent3>
      <a:accent4>
        <a:srgbClr val="5C59A7"/>
      </a:accent4>
      <a:accent5>
        <a:srgbClr val="51B241"/>
      </a:accent5>
      <a:accent6>
        <a:srgbClr val="F79646"/>
      </a:accent6>
      <a:hlink>
        <a:srgbClr val="008C95"/>
      </a:hlink>
      <a:folHlink>
        <a:srgbClr val="F2F3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2181</TotalTime>
  <Words>1350</Words>
  <Application>Microsoft Office PowerPoint</Application>
  <PresentationFormat>Geniş ekran</PresentationFormat>
  <Paragraphs>221</Paragraphs>
  <Slides>25</Slides>
  <Notes>17</Notes>
  <HiddenSlides>0</HiddenSlides>
  <MMClips>0</MMClips>
  <ScaleCrop>false</ScaleCrop>
  <HeadingPairs>
    <vt:vector size="6" baseType="variant">
      <vt:variant>
        <vt:lpstr>Kullanılan Yazı Tipleri</vt:lpstr>
      </vt:variant>
      <vt:variant>
        <vt:i4>19</vt:i4>
      </vt:variant>
      <vt:variant>
        <vt:lpstr>Tema</vt:lpstr>
      </vt:variant>
      <vt:variant>
        <vt:i4>4</vt:i4>
      </vt:variant>
      <vt:variant>
        <vt:lpstr>Slayt Başlıkları</vt:lpstr>
      </vt:variant>
      <vt:variant>
        <vt:i4>25</vt:i4>
      </vt:variant>
    </vt:vector>
  </HeadingPairs>
  <TitlesOfParts>
    <vt:vector size="48" baseType="lpstr">
      <vt:lpstr>SimSun</vt:lpstr>
      <vt:lpstr>Arial</vt:lpstr>
      <vt:lpstr>Arial Narrow</vt:lpstr>
      <vt:lpstr>Bahnschrift SemiBold</vt:lpstr>
      <vt:lpstr>Bahnschrift SemiCondensed</vt:lpstr>
      <vt:lpstr>Berlin Sans FB Demi</vt:lpstr>
      <vt:lpstr>Calibri</vt:lpstr>
      <vt:lpstr>Calibri Light</vt:lpstr>
      <vt:lpstr>Cavolini</vt:lpstr>
      <vt:lpstr>Century Gothic</vt:lpstr>
      <vt:lpstr>Courier New</vt:lpstr>
      <vt:lpstr>Garamond</vt:lpstr>
      <vt:lpstr>Segoe UI</vt:lpstr>
      <vt:lpstr>Symbol</vt:lpstr>
      <vt:lpstr>Tahoma</vt:lpstr>
      <vt:lpstr>Times New Roman</vt:lpstr>
      <vt:lpstr>Tw Cen MT</vt:lpstr>
      <vt:lpstr>Wingdings</vt:lpstr>
      <vt:lpstr>Wingdings 3</vt:lpstr>
      <vt:lpstr>Default Theme</vt:lpstr>
      <vt:lpstr>Custom Design</vt:lpstr>
      <vt:lpstr>Office Theme</vt:lpstr>
      <vt:lpstr>1_Office Theme</vt:lpstr>
      <vt:lpstr>PowerPoint Sunusu</vt:lpstr>
      <vt:lpstr>PowerPoint Sunusu</vt:lpstr>
      <vt:lpstr>About FNU</vt:lpstr>
      <vt:lpstr>About FNU</vt:lpstr>
      <vt:lpstr>Summary</vt:lpstr>
      <vt:lpstr>Global recognition</vt:lpstr>
      <vt:lpstr>Global recognition</vt:lpstr>
      <vt:lpstr>Global recognition</vt:lpstr>
      <vt:lpstr>College of Medicine, Nursing &amp; Health Sciences (CMNHS)</vt:lpstr>
      <vt:lpstr>Total Programmes (77)</vt:lpstr>
      <vt:lpstr>PowerPoint Sunusu</vt:lpstr>
      <vt:lpstr>PowerPoint Sunusu</vt:lpstr>
      <vt:lpstr>PowerPoint Sunusu</vt:lpstr>
      <vt:lpstr>PowerPoint Sunusu</vt:lpstr>
      <vt:lpstr>PowerPoint Sunusu</vt:lpstr>
      <vt:lpstr>STUDENT RESEARCH UPDATES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138</cp:revision>
  <cp:lastPrinted>2021-10-19T20:52:06Z</cp:lastPrinted>
  <dcterms:created xsi:type="dcterms:W3CDTF">2020-05-20T05:27:46Z</dcterms:created>
  <dcterms:modified xsi:type="dcterms:W3CDTF">2024-05-07T06:29:26Z</dcterms:modified>
</cp:coreProperties>
</file>