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3" r:id="rId4"/>
    <p:sldId id="274" r:id="rId5"/>
    <p:sldId id="267" r:id="rId6"/>
    <p:sldId id="277" r:id="rId7"/>
    <p:sldId id="275" r:id="rId8"/>
    <p:sldId id="278" r:id="rId9"/>
    <p:sldId id="27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8565" y="1855007"/>
            <a:ext cx="8523796" cy="4495687"/>
          </a:xfrm>
        </p:spPr>
        <p:txBody>
          <a:bodyPr>
            <a:normAutofit fontScale="85000" lnSpcReduction="20000"/>
          </a:bodyPr>
          <a:lstStyle/>
          <a:p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tr-TR" sz="4800" b="1" dirty="0" err="1">
                <a:latin typeface="Arial Rounded MT Bold" panose="020F0704030504030204" pitchFamily="34" charset="0"/>
              </a:rPr>
              <a:t>Academic</a:t>
            </a:r>
            <a:r>
              <a:rPr lang="tr-TR" sz="4800" b="1" dirty="0">
                <a:latin typeface="Arial Rounded MT Bold" panose="020F0704030504030204" pitchFamily="34" charset="0"/>
              </a:rPr>
              <a:t> </a:t>
            </a:r>
            <a:r>
              <a:rPr lang="tr-TR" sz="4800" b="1" dirty="0" err="1">
                <a:latin typeface="Arial Rounded MT Bold" panose="020F0704030504030204" pitchFamily="34" charset="0"/>
              </a:rPr>
              <a:t>Cooperation</a:t>
            </a:r>
            <a:r>
              <a:rPr lang="tr-TR" sz="4800" b="1" dirty="0">
                <a:latin typeface="Arial Rounded MT Bold" panose="020F0704030504030204" pitchFamily="34" charset="0"/>
              </a:rPr>
              <a:t> </a:t>
            </a:r>
          </a:p>
          <a:p>
            <a:r>
              <a:rPr lang="tr-TR" sz="4800" b="1" dirty="0">
                <a:latin typeface="Arial Rounded MT Bold" panose="020F0704030504030204" pitchFamily="34" charset="0"/>
              </a:rPr>
              <a:t>                       in</a:t>
            </a:r>
          </a:p>
          <a:p>
            <a:r>
              <a:rPr lang="tr-TR" sz="4800" b="1" dirty="0">
                <a:latin typeface="Arial Rounded MT Bold" panose="020F0704030504030204" pitchFamily="34" charset="0"/>
              </a:rPr>
              <a:t>    International Networking</a:t>
            </a:r>
          </a:p>
          <a:p>
            <a:endParaRPr lang="tr-T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tr-T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</a:t>
            </a:r>
            <a:r>
              <a:rPr lang="tr-TR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Relations</a:t>
            </a:r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Office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9112361" y="5699760"/>
            <a:ext cx="26375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www.btu.edu.tr</a:t>
            </a:r>
          </a:p>
          <a:p>
            <a:pPr>
              <a:spcAft>
                <a:spcPts val="1200"/>
              </a:spcAft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@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bursatechnical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6085949"/>
            <a:ext cx="475488" cy="52949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7" y="183833"/>
            <a:ext cx="4081752" cy="11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5108" y="1276170"/>
            <a:ext cx="8534400" cy="49508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4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Contact</a:t>
            </a:r>
            <a:r>
              <a:rPr lang="tr-TR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us :</a:t>
            </a:r>
          </a:p>
          <a:p>
            <a:pPr marL="0" indent="0">
              <a:buNone/>
            </a:pP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 marL="0" indent="0">
              <a:buNone/>
            </a:pP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</a:t>
            </a: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intoffice@btu.edu.tr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erasmus@btu.edu.tr</a:t>
            </a:r>
          </a:p>
          <a:p>
            <a:pPr marL="0" indent="0">
              <a:buNone/>
            </a:pPr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    @</a:t>
            </a:r>
            <a:r>
              <a:rPr lang="tr-T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bursatechnical</a:t>
            </a:r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     www.btu.edu.tr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www.intoffice.btu.edu.tr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www.erasmus.btu.edu.tr</a:t>
            </a:r>
          </a:p>
          <a:p>
            <a:pPr marL="0" indent="0">
              <a:buNone/>
            </a:pP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endParaRPr lang="fr-F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63" y="3408404"/>
            <a:ext cx="841554" cy="887462"/>
          </a:xfrm>
          <a:prstGeom prst="rect">
            <a:avLst/>
          </a:prstGeom>
        </p:spPr>
      </p:pic>
      <p:pic>
        <p:nvPicPr>
          <p:cNvPr id="1026" name="Picture 2" descr="BTÜ’den yeni araştırma merkezi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52" y="2118164"/>
            <a:ext cx="6919287" cy="34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63" y="4583800"/>
            <a:ext cx="911599" cy="91159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14" y="2118164"/>
            <a:ext cx="794648" cy="92678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620256" y="4886656"/>
            <a:ext cx="2172947" cy="545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49" y="4845055"/>
            <a:ext cx="2095559" cy="5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2066" y="1737360"/>
            <a:ext cx="9310180" cy="4463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Erasmus+ KA131</a:t>
            </a:r>
            <a:endParaRPr lang="tr-T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Erasmus+ KA171</a:t>
            </a:r>
            <a:endParaRPr lang="tr-T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Erasmus+ KA2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projects</a:t>
            </a:r>
            <a:endParaRPr lang="tr-TR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European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endParaRPr lang="tr-TR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Visiting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Scholars</a:t>
            </a:r>
            <a:endParaRPr lang="tr-TR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International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Students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Bursa TÖMER</a:t>
            </a:r>
            <a:endParaRPr lang="fr-FR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66" y="374659"/>
            <a:ext cx="9310180" cy="1507067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AcademIc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CooperatIon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at BTU :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D1B6A0A-A43A-97AA-D074-1E4909954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080" y="1504950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4814" y="1570168"/>
            <a:ext cx="10485120" cy="52878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Mobility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students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staff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with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EU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programme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countries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Mobility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through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KA131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projects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KA131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Consortium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projects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between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Turkish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Expanding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cooperation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31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with</a:t>
            </a:r>
            <a:r>
              <a:rPr lang="tr-TR" sz="31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:</a:t>
            </a:r>
          </a:p>
          <a:p>
            <a:pPr lvl="1">
              <a:lnSpc>
                <a:spcPct val="150000"/>
              </a:lnSpc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visits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partner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potential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partner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good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communication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with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partner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taking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advantage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academic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staff’s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international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connections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focusing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on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similar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or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smaller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scale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4" y="-3727"/>
            <a:ext cx="9310180" cy="1507067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Erasmus+ KA131 :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C9958E-0E1F-4B8A-6298-E3F708641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1" y="5878864"/>
            <a:ext cx="1626977" cy="8534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BAF3F09-D4AB-B1BB-657C-FF1E1289B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34" y="5887216"/>
            <a:ext cx="1554074" cy="8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7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80966" y="2190926"/>
            <a:ext cx="4494474" cy="28310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Mobility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students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staff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worldwide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with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universities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from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18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different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countries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tr-TR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tr-T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967" y="683859"/>
            <a:ext cx="4494474" cy="1507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Erasmus+ KA171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2D99E2A-1719-4881-4B02-5D697893C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62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3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71467" y="-161252"/>
            <a:ext cx="6143235" cy="1201628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ERASMUS+ ka2 PROJECTS</a:t>
            </a:r>
            <a:endParaRPr lang="fr-FR" sz="3200" b="1" dirty="0">
              <a:solidFill>
                <a:schemeClr val="bg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043504" y="720363"/>
            <a:ext cx="825141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b="1" i="1" dirty="0">
                <a:solidFill>
                  <a:srgbClr val="FFFFCC"/>
                </a:solidFill>
              </a:rPr>
              <a:t>2016-2018 : INNOWOMENT </a:t>
            </a:r>
          </a:p>
          <a:p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‘</a:t>
            </a:r>
            <a:r>
              <a:rPr lang="en-GB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Innovative Women Entrepreneurs of the Future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’</a:t>
            </a:r>
          </a:p>
          <a:p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BTU as Project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Coordinator</a:t>
            </a:r>
            <a:endParaRPr lang="tr-TR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tr-TR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tr-TR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tr-TR" b="1" i="1" dirty="0">
                <a:solidFill>
                  <a:srgbClr val="FFFFCC"/>
                </a:solidFill>
              </a:rPr>
              <a:t>2017-2020 : WEST </a:t>
            </a:r>
          </a:p>
          <a:p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‘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Women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Entrepreuneurs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Supporting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Tribune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’ </a:t>
            </a:r>
          </a:p>
          <a:p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 BTU as partner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with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Bursa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Social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Security (SGK)</a:t>
            </a:r>
          </a:p>
          <a:p>
            <a:endParaRPr lang="tr-TR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tr-TR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tr-TR" b="1" i="1" dirty="0">
                <a:solidFill>
                  <a:srgbClr val="FFFFCC"/>
                </a:solidFill>
              </a:rPr>
              <a:t>2020-2021 : MEDLENTISK</a:t>
            </a:r>
          </a:p>
          <a:p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‘</a:t>
            </a:r>
            <a:r>
              <a:rPr lang="en-US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Partnership for an exchange of best practices on mastic tree fixed oil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’</a:t>
            </a:r>
          </a:p>
          <a:p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BTU as partner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with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the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International 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</a:t>
            </a:r>
            <a:r>
              <a:rPr lang="fr-F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ssociation</a:t>
            </a:r>
            <a:r>
              <a:rPr lang="fr-F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for 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</a:t>
            </a:r>
            <a:r>
              <a:rPr lang="fr-F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editerranean</a:t>
            </a:r>
            <a:endParaRPr lang="tr-TR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</a:t>
            </a:r>
            <a:r>
              <a:rPr lang="fr-F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F</a:t>
            </a:r>
            <a:r>
              <a:rPr lang="fr-F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orests</a:t>
            </a:r>
            <a:endParaRPr lang="tr-TR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tr-TR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tr-TR" b="1" i="1" dirty="0">
                <a:solidFill>
                  <a:srgbClr val="FFFFCC"/>
                </a:solidFill>
              </a:rPr>
              <a:t>2019-2022 : </a:t>
            </a:r>
          </a:p>
          <a:p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‘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Young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Trade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Ambassadors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’</a:t>
            </a:r>
          </a:p>
          <a:p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BTU as partner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with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BTSO (Bursa </a:t>
            </a:r>
            <a:r>
              <a:rPr lang="tr-TR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Chamber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of Commerce)</a:t>
            </a:r>
          </a:p>
          <a:p>
            <a:endParaRPr lang="tr-TR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tr-TR" b="1" i="1" dirty="0">
                <a:solidFill>
                  <a:srgbClr val="FFFFCC"/>
                </a:solidFill>
              </a:rPr>
              <a:t>2020-2022 : FOODTR</a:t>
            </a:r>
          </a:p>
          <a:p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‘</a:t>
            </a:r>
            <a:r>
              <a:rPr lang="en-US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Increasing Food Literacy Competencies of Adults</a:t>
            </a:r>
            <a:r>
              <a:rPr lang="tr-TR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’</a:t>
            </a:r>
          </a:p>
          <a:p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BTU as partner with Bursa Central Research Institute </a:t>
            </a:r>
            <a:endParaRPr lang="tr-TR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tr-TR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  </a:t>
            </a:r>
            <a:r>
              <a:rPr lang="en-US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Food and Feed Control</a:t>
            </a:r>
            <a:endParaRPr lang="en-GB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innowoment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0" y="802815"/>
            <a:ext cx="2592288" cy="7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231" r="667" b="1949"/>
          <a:stretch/>
        </p:blipFill>
        <p:spPr>
          <a:xfrm>
            <a:off x="833511" y="1852183"/>
            <a:ext cx="1677251" cy="114970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54" y="6085796"/>
            <a:ext cx="1733550" cy="6286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81" y="3289176"/>
            <a:ext cx="1430913" cy="1254545"/>
          </a:xfrm>
          <a:prstGeom prst="rect">
            <a:avLst/>
          </a:prstGeom>
        </p:spPr>
      </p:pic>
      <p:pic>
        <p:nvPicPr>
          <p:cNvPr id="1026" name="Picture 2" descr="Genç ticaret elçileri ihracat için ter dökecek - Son dakika ekonomi  haberle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28" y="4727863"/>
            <a:ext cx="1321366" cy="11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1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59977" y="1004685"/>
            <a:ext cx="6492444" cy="3096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Application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the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2024</a:t>
            </a:r>
          </a:p>
          <a:p>
            <a:pPr marL="0" indent="0" algn="ctr">
              <a:buNone/>
            </a:pP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European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Universities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call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the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field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of Blue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Economy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66" y="374660"/>
            <a:ext cx="9310180" cy="881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European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Unıversıtıes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ALLIAnce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0B86D2-B8F3-82C7-57C6-852D2A903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64" y="3850134"/>
            <a:ext cx="12275127" cy="43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1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950" y="87098"/>
            <a:ext cx="10200984" cy="63755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2221 - Tübitak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Fellowships for Visiting Scientists and Scientists on Sabbatical Leave</a:t>
            </a:r>
            <a:endParaRPr lang="tr-TR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Visiting</a:t>
            </a:r>
            <a:r>
              <a:rPr lang="tr-TR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Scholars</a:t>
            </a:r>
            <a:endParaRPr lang="fr-FR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66" y="374659"/>
            <a:ext cx="9310180" cy="1507067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Vısıtıng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tr-TR" b="1" dirty="0" err="1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Scholars</a:t>
            </a: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 :</a:t>
            </a:r>
          </a:p>
        </p:txBody>
      </p:sp>
      <p:pic>
        <p:nvPicPr>
          <p:cNvPr id="4" name="Picture 6" descr="C:\Users\dilek.bayraktar\Desktop\DSC_0514.JPG">
            <a:extLst>
              <a:ext uri="{FF2B5EF4-FFF2-40B4-BE49-F238E27FC236}">
                <a16:creationId xmlns:a16="http://schemas.microsoft.com/office/drawing/2014/main" id="{157CEF13-FE22-B66F-0E16-FBC83D5A5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r="2241" b="22869"/>
          <a:stretch/>
        </p:blipFill>
        <p:spPr bwMode="auto">
          <a:xfrm>
            <a:off x="6167121" y="3654741"/>
            <a:ext cx="5934372" cy="3095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3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4777" y="163884"/>
            <a:ext cx="9310180" cy="6375585"/>
          </a:xfrm>
        </p:spPr>
        <p:txBody>
          <a:bodyPr>
            <a:normAutofit/>
          </a:bodyPr>
          <a:lstStyle/>
          <a:p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5" y="163884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26" y="2388616"/>
            <a:ext cx="4000228" cy="192612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Internatıonal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Students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</a:t>
            </a:r>
            <a:b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</a:b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are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our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ambassadors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ALL </a:t>
            </a: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around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the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800" b="1" dirty="0" err="1">
                <a:solidFill>
                  <a:srgbClr val="FFFFCC"/>
                </a:solidFill>
                <a:latin typeface="Arial Rounded MT Bold" panose="020F0704030504030204" pitchFamily="34" charset="0"/>
              </a:rPr>
              <a:t>world</a:t>
            </a:r>
            <a:r>
              <a:rPr lang="tr-TR" sz="2800" b="1" dirty="0">
                <a:solidFill>
                  <a:srgbClr val="FFFFCC"/>
                </a:solidFill>
                <a:latin typeface="Arial Rounded MT Bold" panose="020F0704030504030204" pitchFamily="34" charset="0"/>
              </a:rPr>
              <a:t> !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7766AF-E4B5-003C-12C3-6D8AD4554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53" y="0"/>
            <a:ext cx="8091055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F826B12-ABF9-3873-39C5-BFD8FA38D1F8}"/>
              </a:ext>
            </a:extLst>
          </p:cNvPr>
          <p:cNvSpPr/>
          <p:nvPr/>
        </p:nvSpPr>
        <p:spPr>
          <a:xfrm>
            <a:off x="4729630" y="641851"/>
            <a:ext cx="1826748" cy="618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Countries</a:t>
            </a:r>
            <a:endParaRPr lang="tr-TR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C33B8D8-ED6F-3BEE-A278-D3634C156CFA}"/>
              </a:ext>
            </a:extLst>
          </p:cNvPr>
          <p:cNvSpPr/>
          <p:nvPr/>
        </p:nvSpPr>
        <p:spPr>
          <a:xfrm>
            <a:off x="6749082" y="628073"/>
            <a:ext cx="1826748" cy="618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Students</a:t>
            </a:r>
            <a:endParaRPr lang="tr-TR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9177156-0412-C55D-9438-5AB21CB0C783}"/>
              </a:ext>
            </a:extLst>
          </p:cNvPr>
          <p:cNvSpPr/>
          <p:nvPr/>
        </p:nvSpPr>
        <p:spPr>
          <a:xfrm>
            <a:off x="8575338" y="33065"/>
            <a:ext cx="3435697" cy="407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International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2EBCD71-7A41-2394-5556-B89F8F9F37EC}"/>
              </a:ext>
            </a:extLst>
          </p:cNvPr>
          <p:cNvSpPr/>
          <p:nvPr/>
        </p:nvSpPr>
        <p:spPr>
          <a:xfrm>
            <a:off x="8575338" y="440388"/>
            <a:ext cx="1575096" cy="7280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Student</a:t>
            </a:r>
            <a:endParaRPr lang="tr-TR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tr-TR" sz="24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Ratio</a:t>
            </a:r>
            <a:endParaRPr lang="tr-TR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0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2066" y="1767839"/>
            <a:ext cx="10287868" cy="111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Turkish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Language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Preparatory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Course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Exams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for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International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Students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(A1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C1 </a:t>
            </a:r>
            <a:r>
              <a:rPr lang="tr-TR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level</a:t>
            </a:r>
            <a:r>
              <a:rPr lang="tr-TR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)</a:t>
            </a:r>
          </a:p>
          <a:p>
            <a:endParaRPr lang="tr-T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78" y="162222"/>
            <a:ext cx="2095559" cy="587585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F9BADA-B386-204F-0723-98B1D7B6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66" y="374659"/>
            <a:ext cx="9310180" cy="1507067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bg2">
                    <a:lumMod val="75000"/>
                  </a:schemeClr>
                </a:solidFill>
                <a:latin typeface="Arial Rounded MT Bold" panose="020F0704030504030204" pitchFamily="34" charset="0"/>
              </a:rPr>
              <a:t>BURSA TÖMER :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4A7C825-FDD2-3108-2A50-037D2309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403" y="2763520"/>
            <a:ext cx="8805598" cy="41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86634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686</TotalTime>
  <Words>367</Words>
  <Application>Microsoft Office PowerPoint</Application>
  <PresentationFormat>Geniş ekran</PresentationFormat>
  <Paragraphs>79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 Black</vt:lpstr>
      <vt:lpstr>Arial Rounded MT Bold</vt:lpstr>
      <vt:lpstr>Century Gothic</vt:lpstr>
      <vt:lpstr>Wingdings</vt:lpstr>
      <vt:lpstr>Wingdings 3</vt:lpstr>
      <vt:lpstr>Dilim</vt:lpstr>
      <vt:lpstr>PowerPoint Sunusu</vt:lpstr>
      <vt:lpstr>AcademIc CooperatIon at BTU :</vt:lpstr>
      <vt:lpstr>Erasmus+ KA131 :</vt:lpstr>
      <vt:lpstr>Erasmus+ KA171</vt:lpstr>
      <vt:lpstr>ERASMUS+ ka2 PROJECTS</vt:lpstr>
      <vt:lpstr>European Unıversıtıes ALLIAnce :</vt:lpstr>
      <vt:lpstr>Vısıtıng Scholars :</vt:lpstr>
      <vt:lpstr>Internatıonal Students  are our ambassadors ALL around the world !</vt:lpstr>
      <vt:lpstr>BURSA TÖMER :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 TECHNICAL  UNIVERSITY</dc:title>
  <dc:creator>Aline SARIYILDIZ</dc:creator>
  <cp:lastModifiedBy>Aline SARIYILDIZ</cp:lastModifiedBy>
  <cp:revision>67</cp:revision>
  <dcterms:created xsi:type="dcterms:W3CDTF">2022-09-13T06:13:29Z</dcterms:created>
  <dcterms:modified xsi:type="dcterms:W3CDTF">2024-04-30T12:28:32Z</dcterms:modified>
</cp:coreProperties>
</file>