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2" r:id="rId5"/>
    <p:sldId id="259" r:id="rId6"/>
    <p:sldId id="269" r:id="rId7"/>
    <p:sldId id="270" r:id="rId8"/>
    <p:sldId id="274" r:id="rId9"/>
    <p:sldId id="275" r:id="rId10"/>
    <p:sldId id="276" r:id="rId11"/>
    <p:sldId id="266" r:id="rId12"/>
    <p:sldId id="277" r:id="rId13"/>
    <p:sldId id="279" r:id="rId14"/>
    <p:sldId id="280" r:id="rId15"/>
    <p:sldId id="278" r:id="rId16"/>
    <p:sldId id="271" r:id="rId17"/>
    <p:sldId id="273" r:id="rId18"/>
    <p:sldId id="265" r:id="rId19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Щракнете, за да редактирате стила на подзаглавието в образеца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81F8F4-8E94-4DAD-AB92-2993CA56CE73}" type="datetimeFigureOut">
              <a:rPr lang="bg-BG" smtClean="0"/>
              <a:t>4.5.2024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0AA4921-F847-4929-988F-4551A836F33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51058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F8F4-8E94-4DAD-AB92-2993CA56CE73}" type="datetimeFigureOut">
              <a:rPr lang="bg-BG" smtClean="0"/>
              <a:t>4.5.2024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4921-F847-4929-988F-4551A836F33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2466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81F8F4-8E94-4DAD-AB92-2993CA56CE73}" type="datetimeFigureOut">
              <a:rPr lang="bg-BG" smtClean="0"/>
              <a:t>4.5.2024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0AA4921-F847-4929-988F-4551A836F33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7168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F8F4-8E94-4DAD-AB92-2993CA56CE73}" type="datetimeFigureOut">
              <a:rPr lang="bg-BG" smtClean="0"/>
              <a:t>4.5.2024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10AA4921-F847-4929-988F-4551A836F33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88637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81F8F4-8E94-4DAD-AB92-2993CA56CE73}" type="datetimeFigureOut">
              <a:rPr lang="bg-BG" smtClean="0"/>
              <a:t>4.5.2024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0AA4921-F847-4929-988F-4551A836F33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7543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F8F4-8E94-4DAD-AB92-2993CA56CE73}" type="datetimeFigureOut">
              <a:rPr lang="bg-BG" smtClean="0"/>
              <a:t>4.5.2024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4921-F847-4929-988F-4551A836F33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31587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F8F4-8E94-4DAD-AB92-2993CA56CE73}" type="datetimeFigureOut">
              <a:rPr lang="bg-BG" smtClean="0"/>
              <a:t>4.5.2024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4921-F847-4929-988F-4551A836F33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79492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F8F4-8E94-4DAD-AB92-2993CA56CE73}" type="datetimeFigureOut">
              <a:rPr lang="bg-BG" smtClean="0"/>
              <a:t>4.5.2024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4921-F847-4929-988F-4551A836F33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633279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F8F4-8E94-4DAD-AB92-2993CA56CE73}" type="datetimeFigureOut">
              <a:rPr lang="bg-BG" smtClean="0"/>
              <a:t>4.5.2024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4921-F847-4929-988F-4551A836F33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485333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A81F8F4-8E94-4DAD-AB92-2993CA56CE73}" type="datetimeFigureOut">
              <a:rPr lang="bg-BG" smtClean="0"/>
              <a:t>4.5.2024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10AA4921-F847-4929-988F-4551A836F33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80543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Редактиране на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1F8F4-8E94-4DAD-AB92-2993CA56CE73}" type="datetimeFigureOut">
              <a:rPr lang="bg-BG" smtClean="0"/>
              <a:t>4.5.2024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A4921-F847-4929-988F-4551A836F339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4618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Редактиране на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A81F8F4-8E94-4DAD-AB92-2993CA56CE73}" type="datetimeFigureOut">
              <a:rPr lang="bg-BG" smtClean="0"/>
              <a:t>4.5.2024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10AA4921-F847-4929-988F-4551A836F339}" type="slidenum">
              <a:rPr lang="bg-BG" smtClean="0"/>
              <a:t>‹#›</a:t>
            </a:fld>
            <a:endParaRPr lang="bg-BG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6856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wu.b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67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581191" y="356402"/>
            <a:ext cx="10993549" cy="1475013"/>
          </a:xfrm>
        </p:spPr>
        <p:txBody>
          <a:bodyPr/>
          <a:lstStyle/>
          <a:p>
            <a:pPr algn="ct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South-west University “Neofit Rilski”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Blagoevgrad</a:t>
            </a:r>
            <a:r>
              <a:rPr lang="bg-BG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Bulgaria</a:t>
            </a:r>
            <a:endParaRPr lang="bg-BG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91" y="1831415"/>
            <a:ext cx="7681066" cy="4858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Картина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235" y="2842874"/>
            <a:ext cx="3429000" cy="2667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4835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International politics journal</a:t>
            </a:r>
            <a:endParaRPr lang="bg-BG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1273" y="1856438"/>
            <a:ext cx="2691109" cy="4003025"/>
          </a:xfrm>
        </p:spPr>
      </p:pic>
    </p:spTree>
    <p:extLst>
      <p:ext uri="{BB962C8B-B14F-4D97-AF65-F5344CB8AC3E}">
        <p14:creationId xmlns:p14="http://schemas.microsoft.com/office/powerpoint/2010/main" val="2331379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Other Journals</a:t>
            </a:r>
            <a:endParaRPr lang="bg-BG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71" y="1977330"/>
            <a:ext cx="3358908" cy="4480651"/>
          </a:xfr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92" y="1928687"/>
            <a:ext cx="3239818" cy="4577938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937" y="1935857"/>
            <a:ext cx="3250128" cy="459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7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RESEARCH  INFRASTRUCTURE</a:t>
            </a:r>
            <a:endParaRPr lang="bg-BG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2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RESEARCH CENTRES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LABORATORIES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OBSERVATORIES</a:t>
            </a:r>
          </a:p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DOCUMENTARY CENTRES, ETC.</a:t>
            </a:r>
            <a:endParaRPr lang="bg-BG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640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RESEARCH</a:t>
            </a:r>
            <a:r>
              <a:rPr lang="en-US" b="1" dirty="0" smtClean="0"/>
              <a:t>  </a:t>
            </a:r>
            <a:r>
              <a:rPr lang="en-US" b="1" dirty="0" smtClean="0">
                <a:latin typeface="Arial Black" panose="020B0A04020102020204" pitchFamily="34" charset="0"/>
              </a:rPr>
              <a:t>CENTRES</a:t>
            </a:r>
            <a:endParaRPr lang="bg-BG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Multimedia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computer archival studies, digital archives and local government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Centre for Advanced Bioinformatics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</a:p>
          <a:p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Centre for Eco Energy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Technologies</a:t>
            </a:r>
          </a:p>
          <a:p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Center for Functional Research in Sports and </a:t>
            </a:r>
            <a:r>
              <a:rPr lang="en-US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Kinesitherapy</a:t>
            </a:r>
            <a:endParaRPr lang="en-US" sz="2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Research Center for Ancient European and Eastern Mediterranean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Cultures</a:t>
            </a:r>
          </a:p>
          <a:p>
            <a:r>
              <a:rPr lang="en-GB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 Therapy </a:t>
            </a:r>
            <a:r>
              <a:rPr lang="en-GB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</a:t>
            </a:r>
          </a:p>
          <a:p>
            <a:r>
              <a:rPr lang="en-GB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Centre </a:t>
            </a:r>
            <a:r>
              <a:rPr lang="en-GB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German </a:t>
            </a:r>
            <a:r>
              <a:rPr lang="en-GB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Idealism, etc</a:t>
            </a:r>
            <a:r>
              <a:rPr lang="en-GB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278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 Black" panose="020B0A04020102020204" pitchFamily="34" charset="0"/>
              </a:rPr>
              <a:t>LABORATORIES</a:t>
            </a:r>
            <a:endParaRPr lang="bg-BG" b="1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E-learning Laboratory at the Faculty of Mathematics and Natural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</a:p>
          <a:p>
            <a:r>
              <a:rPr lang="en-GB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Econometric Research </a:t>
            </a:r>
            <a:r>
              <a:rPr lang="en-GB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</a:p>
          <a:p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Journalism and Book Publishing Technology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</a:p>
          <a:p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of Ethnology and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Folklore Studies</a:t>
            </a:r>
          </a:p>
          <a:p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of Linguistic Demography of the </a:t>
            </a:r>
            <a:r>
              <a:rPr lang="en-US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Balkans</a:t>
            </a:r>
          </a:p>
          <a:p>
            <a:r>
              <a:rPr lang="en-GB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Sociology Research </a:t>
            </a:r>
            <a:r>
              <a:rPr lang="en-GB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</a:t>
            </a:r>
          </a:p>
          <a:p>
            <a:r>
              <a:rPr lang="en-GB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Laboratory of </a:t>
            </a:r>
            <a:r>
              <a:rPr lang="en-GB" sz="22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Kinesitherapy</a:t>
            </a:r>
            <a:r>
              <a:rPr lang="en-GB" sz="2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etc.</a:t>
            </a:r>
            <a:endParaRPr lang="bg-BG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129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INTERNATIONAL COOPERATION</a:t>
            </a:r>
            <a:endParaRPr lang="bg-BG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Erasmus +   the whole  spectrum of programs, more than 150 agreements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contracts  for  cooperation – more  than 100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 and other international  projects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Joint diplomas,  etc.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47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								</a:t>
            </a:r>
            <a:r>
              <a:rPr lang="en-US" dirty="0" smtClean="0">
                <a:latin typeface="Arial Black" panose="020B0A04020102020204" pitchFamily="34" charset="0"/>
              </a:rPr>
              <a:t>UNIVERSITY </a:t>
            </a:r>
            <a:r>
              <a:rPr lang="en-US" dirty="0" smtClean="0">
                <a:latin typeface="Arial Black" panose="020B0A04020102020204" pitchFamily="34" charset="0"/>
              </a:rPr>
              <a:t> </a:t>
            </a:r>
            <a:r>
              <a:rPr lang="en-US" dirty="0" smtClean="0">
                <a:latin typeface="Arial Black" panose="020B0A04020102020204" pitchFamily="34" charset="0"/>
              </a:rPr>
              <a:t>life</a:t>
            </a:r>
            <a:endParaRPr lang="bg-BG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64181" y="1809729"/>
            <a:ext cx="3488153" cy="4452526"/>
          </a:xfrm>
        </p:spPr>
      </p:pic>
    </p:spTree>
    <p:extLst>
      <p:ext uri="{BB962C8B-B14F-4D97-AF65-F5344CB8AC3E}">
        <p14:creationId xmlns:p14="http://schemas.microsoft.com/office/powerpoint/2010/main" val="290939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						</a:t>
            </a:r>
            <a:r>
              <a:rPr lang="en-US" dirty="0" smtClean="0">
                <a:latin typeface="Arial Black" panose="020B0A04020102020204" pitchFamily="34" charset="0"/>
              </a:rPr>
              <a:t>	Invitation</a:t>
            </a:r>
            <a:endParaRPr lang="bg-BG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b="1" i="1" dirty="0"/>
              <a:t>YOU ARE VERY  WELCOME TO SOUTH-WEST  UNIVERSITY  AS  ERASMUS+ STUDENTS </a:t>
            </a:r>
            <a:r>
              <a:rPr lang="en-US" altLang="en-US" sz="3200" b="1" i="1" dirty="0" smtClean="0"/>
              <a:t> AND STAFF</a:t>
            </a:r>
            <a:r>
              <a:rPr lang="en-US" altLang="en-US" sz="3200" b="1" i="1" dirty="0"/>
              <a:t>! 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2" descr="C:\Users\Dell\Desktop\33428440_1909217855779114_1360279532065521664_n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81958" y="4300538"/>
            <a:ext cx="1874837" cy="1749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55355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онтейнер за съдържани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917" y="2105633"/>
            <a:ext cx="4352306" cy="4371736"/>
          </a:xfrm>
        </p:spPr>
      </p:pic>
    </p:spTree>
    <p:extLst>
      <p:ext uri="{BB962C8B-B14F-4D97-AF65-F5344CB8AC3E}">
        <p14:creationId xmlns:p14="http://schemas.microsoft.com/office/powerpoint/2010/main" val="3327589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" y="2037999"/>
            <a:ext cx="6654124" cy="4202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b="1" dirty="0" smtClean="0">
                <a:latin typeface="Arial Black" panose="020B0A04020102020204" pitchFamily="34" charset="0"/>
              </a:rPr>
              <a:t>Blagoevgrad</a:t>
            </a:r>
            <a:endParaRPr lang="bg-BG" sz="3200" b="1" dirty="0">
              <a:latin typeface="Arial Black" panose="020B0A04020102020204" pitchFamily="34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6685809" y="904037"/>
            <a:ext cx="4924999" cy="5658621"/>
          </a:xfrm>
        </p:spPr>
        <p:txBody>
          <a:bodyPr>
            <a:norm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Blagoevgrad is a regional city with many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historical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sights, museums, wonderful parks, opportunities for recreation, entertainment and suitable for students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Blagoevgrad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located in the Struma River valley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2783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305733" y="1842655"/>
            <a:ext cx="5430049" cy="472143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city is located a few kilometers from the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North Macedonian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Greek borders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Blagoevgrad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located 100 km from the capital of Bulgaria -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Sofia;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Nearby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largest monastery on the Balkan Peninsula - Rila Monastery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259" y="2007810"/>
            <a:ext cx="5900057" cy="414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3685309" y="872836"/>
            <a:ext cx="3837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BLAGOEVGRAD</a:t>
            </a:r>
            <a:endParaRPr lang="bg-BG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743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								Blagoevgrad</a:t>
            </a:r>
            <a:endParaRPr lang="bg-BG" sz="3200" b="1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7500" y="2133600"/>
            <a:ext cx="9017000" cy="3920836"/>
          </a:xfrm>
        </p:spPr>
      </p:pic>
    </p:spTree>
    <p:extLst>
      <p:ext uri="{BB962C8B-B14F-4D97-AF65-F5344CB8AC3E}">
        <p14:creationId xmlns:p14="http://schemas.microsoft.com/office/powerpoint/2010/main" val="1917797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South-west university “Neofit Rilski”</a:t>
            </a:r>
            <a:endParaRPr lang="bg-BG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0" y="1715956"/>
            <a:ext cx="11029615" cy="51822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bg-BG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university has the following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faculties: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Law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</a:p>
          <a:p>
            <a:pPr marL="0" indent="0" algn="ctr">
              <a:buNone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Faculty 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Economics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Sciences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Mathematics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Public Health and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Pedagogy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Philology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Philosophy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Faculty</a:t>
            </a:r>
          </a:p>
          <a:p>
            <a:pPr marL="0" indent="0" algn="ctr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Faculty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Arts</a:t>
            </a:r>
            <a:endParaRPr lang="bg-BG" dirty="0" smtClean="0"/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06" y="1763216"/>
            <a:ext cx="4141694" cy="193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88" y="1763216"/>
            <a:ext cx="3023936" cy="2265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306" y="4172815"/>
            <a:ext cx="3929025" cy="20335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Картина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75"/>
          <a:stretch/>
        </p:blipFill>
        <p:spPr>
          <a:xfrm>
            <a:off x="150791" y="4367722"/>
            <a:ext cx="3617873" cy="1748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837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South-west university “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Neofit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Arial Black" panose="020B0A04020102020204" pitchFamily="34" charset="0"/>
                <a:cs typeface="Times New Roman" panose="02020603050405020304" pitchFamily="18" charset="0"/>
              </a:rPr>
              <a:t>Rilski</a:t>
            </a:r>
            <a:r>
              <a:rPr lang="en-US" b="1" dirty="0">
                <a:latin typeface="Arial Black" panose="020B0A04020102020204" pitchFamily="34" charset="0"/>
                <a:cs typeface="Times New Roman" panose="02020603050405020304" pitchFamily="18" charset="0"/>
              </a:rPr>
              <a:t>”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South-West 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is a state institution that offers training in Bulgarian and English in 80 Bachelor's  and  Master’s programs  after  secondary  education, 121 Master's programs   after  completed Bachelor’s  degree and 88 PhD programs.</a:t>
            </a:r>
          </a:p>
          <a:p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education is  provided  in  30 professional  areas in  almost  all  fields.</a:t>
            </a:r>
          </a:p>
          <a:p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than 11 500 students of whom 500 are coming from various countries such as China, USA, Japan, Greece, </a:t>
            </a:r>
            <a:r>
              <a:rPr lang="en-GB" altLang="bg-BG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Turkiye</a:t>
            </a:r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Cyprus, Serbia, Albania, Moldova, Ukraine, North Macedonia, France, Yemen, etc.</a:t>
            </a:r>
          </a:p>
          <a:p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800 lecturers including professors, associate professors and assistant professors.</a:t>
            </a:r>
          </a:p>
          <a:p>
            <a:r>
              <a: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www.swu.bg</a:t>
            </a:r>
            <a:endParaRPr lang="ru-RU" alt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Elbow Connector 4"/>
          <p:cNvCxnSpPr/>
          <p:nvPr/>
        </p:nvCxnSpPr>
        <p:spPr>
          <a:xfrm>
            <a:off x="13231091" y="702156"/>
            <a:ext cx="914400" cy="91440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83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Arial Black" panose="020B0A04020102020204" pitchFamily="34" charset="0"/>
              </a:rPr>
              <a:t>Law  and history Faculty</a:t>
            </a:r>
            <a:endParaRPr lang="bg-BG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biggest  one  in the  university</a:t>
            </a:r>
            <a:endParaRPr lang="bg-BG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Studied Majors</a:t>
            </a:r>
            <a:r>
              <a:rPr lang="bg-BG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Relations</a:t>
            </a:r>
            <a:endParaRPr lang="bg-BG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Administration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endParaRPr lang="bg-BG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Relations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Security</a:t>
            </a:r>
            <a:r>
              <a:rPr lang="bg-BG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bg-B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859" y="2313709"/>
            <a:ext cx="3450213" cy="346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95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Law  and history Faculty</a:t>
            </a:r>
            <a:endParaRPr lang="bg-B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Motto:</a:t>
            </a:r>
            <a:r>
              <a:rPr lang="bg-BG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 to the  world</a:t>
            </a:r>
            <a:r>
              <a:rPr lang="bg-BG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programs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Convertible diplomas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Modern educational technologies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Intensive  exchange  of  learners  and  staff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 activities</a:t>
            </a:r>
          </a:p>
          <a:p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www.law.swu.bg</a:t>
            </a:r>
          </a:p>
          <a:p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573" y="2333624"/>
            <a:ext cx="2746754" cy="283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94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 Black" panose="020B0A04020102020204" pitchFamily="34" charset="0"/>
              </a:rPr>
              <a:t>Law, Politics, administration Journal</a:t>
            </a:r>
            <a:endParaRPr lang="bg-BG" dirty="0">
              <a:latin typeface="Arial Black" panose="020B0A04020102020204" pitchFamily="34" charset="0"/>
            </a:endParaRPr>
          </a:p>
        </p:txBody>
      </p:sp>
      <p:pic>
        <p:nvPicPr>
          <p:cNvPr id="6146" name="Picture 2" descr="https://lpajournal.swu.bg/wp-content/uploads/2020/06/%D0%9A%D0%BE%D1%80%D0%B8%D1%86%D0%B0-%D1%82%D0%BE%D0%BC6-%D0%91%D1%80%D0%BE%D0%B922018-450x60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036" y="1842655"/>
            <a:ext cx="3505200" cy="450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118856"/>
      </p:ext>
    </p:extLst>
  </p:cSld>
  <p:clrMapOvr>
    <a:masterClrMapping/>
  </p:clrMapOvr>
</p:sld>
</file>

<file path=ppt/theme/theme1.xml><?xml version="1.0" encoding="utf-8"?>
<a:theme xmlns:a="http://schemas.openxmlformats.org/drawingml/2006/main" name="Дивидент">
  <a:themeElements>
    <a:clrScheme name="Червено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Дивидент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Дивидент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TM03457464[[fn=Дивидент]]</Template>
  <TotalTime>525</TotalTime>
  <Words>405</Words>
  <Application>Microsoft Office PowerPoint</Application>
  <PresentationFormat>Widescreen</PresentationFormat>
  <Paragraphs>76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Black</vt:lpstr>
      <vt:lpstr>Corbel</vt:lpstr>
      <vt:lpstr>Gill Sans MT</vt:lpstr>
      <vt:lpstr>Times New Roman</vt:lpstr>
      <vt:lpstr>Wingdings 2</vt:lpstr>
      <vt:lpstr>Дивидент</vt:lpstr>
      <vt:lpstr>South-west University “Neofit Rilski” Blagoevgrad - Bulgaria</vt:lpstr>
      <vt:lpstr>Blagoevgrad</vt:lpstr>
      <vt:lpstr>PowerPoint Presentation</vt:lpstr>
      <vt:lpstr>        Blagoevgrad</vt:lpstr>
      <vt:lpstr>South-west university “Neofit Rilski”</vt:lpstr>
      <vt:lpstr>South-west university “Neofit Rilski”</vt:lpstr>
      <vt:lpstr>Law  and history Faculty</vt:lpstr>
      <vt:lpstr>Law  and history Faculty</vt:lpstr>
      <vt:lpstr>Law, Politics, administration Journal</vt:lpstr>
      <vt:lpstr>International politics journal</vt:lpstr>
      <vt:lpstr>Other Journals</vt:lpstr>
      <vt:lpstr>RESEARCH  INFRASTRUCTURE</vt:lpstr>
      <vt:lpstr>RESEARCH  CENTRES</vt:lpstr>
      <vt:lpstr>LABORATORIES</vt:lpstr>
      <vt:lpstr>INTERNATIONAL COOPERATION</vt:lpstr>
      <vt:lpstr>        UNIVERSITY  life</vt:lpstr>
      <vt:lpstr>          Invitation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Югозападен университет „Неофит рилски“ град Благоевград</dc:title>
  <dc:creator>Radost Chuchulayna</dc:creator>
  <cp:lastModifiedBy>Dobrinka Chankova</cp:lastModifiedBy>
  <cp:revision>36</cp:revision>
  <dcterms:created xsi:type="dcterms:W3CDTF">2022-11-17T20:50:53Z</dcterms:created>
  <dcterms:modified xsi:type="dcterms:W3CDTF">2024-05-04T19:10:47Z</dcterms:modified>
</cp:coreProperties>
</file>