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2"/>
  </p:notesMasterIdLst>
  <p:sldIdLst>
    <p:sldId id="256" r:id="rId2"/>
    <p:sldId id="259" r:id="rId3"/>
    <p:sldId id="263" r:id="rId4"/>
    <p:sldId id="260" r:id="rId5"/>
    <p:sldId id="262" r:id="rId6"/>
    <p:sldId id="264" r:id="rId7"/>
    <p:sldId id="265" r:id="rId8"/>
    <p:sldId id="266" r:id="rId9"/>
    <p:sldId id="267"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104" d="100"/>
          <a:sy n="104" d="100"/>
        </p:scale>
        <p:origin x="144" y="3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E240BB-8EA1-4966-BA5E-0DE0C61AE287}" type="datetimeFigureOut">
              <a:rPr lang="en-US" smtClean="0"/>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ACFED1-E35B-406E-82BB-263EFEE6FD89}" type="slidenum">
              <a:rPr lang="en-US" smtClean="0"/>
              <a:t>‹#›</a:t>
            </a:fld>
            <a:endParaRPr lang="en-US"/>
          </a:p>
        </p:txBody>
      </p:sp>
    </p:spTree>
    <p:extLst>
      <p:ext uri="{BB962C8B-B14F-4D97-AF65-F5344CB8AC3E}">
        <p14:creationId xmlns:p14="http://schemas.microsoft.com/office/powerpoint/2010/main" val="3751545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ACFED1-E35B-406E-82BB-263EFEE6FD89}" type="slidenum">
              <a:rPr lang="en-US" smtClean="0"/>
              <a:t>1</a:t>
            </a:fld>
            <a:endParaRPr lang="en-US"/>
          </a:p>
        </p:txBody>
      </p:sp>
    </p:spTree>
    <p:extLst>
      <p:ext uri="{BB962C8B-B14F-4D97-AF65-F5344CB8AC3E}">
        <p14:creationId xmlns:p14="http://schemas.microsoft.com/office/powerpoint/2010/main" val="2831756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567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9599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9108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95598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8664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66774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7718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5837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690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3069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36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725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44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775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304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548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125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4/30/2024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9772506"/>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434F7AD-A0A0-453E-9A86-A13225F39BDE}"/>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627864" y="609"/>
            <a:ext cx="9000359" cy="2136991"/>
          </a:xfrm>
        </p:spPr>
        <p:txBody>
          <a:bodyPr>
            <a:normAutofit fontScale="90000"/>
          </a:bodyPr>
          <a:lstStyle/>
          <a:p>
            <a:pPr algn="ct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r>
              <a:rPr lang="en-US" sz="4400" dirty="0"/>
              <a:t>UNIVERSITY “ISA BOLETINI”</a:t>
            </a:r>
            <a:br>
              <a:rPr lang="en-US" sz="4400" dirty="0"/>
            </a:br>
            <a:r>
              <a:rPr lang="en-US" sz="4400" dirty="0" err="1"/>
              <a:t>mitrovica</a:t>
            </a:r>
            <a:endParaRPr lang="en-US" sz="4400" dirty="0"/>
          </a:p>
        </p:txBody>
      </p:sp>
      <p:sp>
        <p:nvSpPr>
          <p:cNvPr id="3" name="Subtitle 2"/>
          <p:cNvSpPr>
            <a:spLocks noGrp="1"/>
          </p:cNvSpPr>
          <p:nvPr>
            <p:ph type="subTitle" idx="1"/>
          </p:nvPr>
        </p:nvSpPr>
        <p:spPr>
          <a:xfrm>
            <a:off x="4433874" y="4335309"/>
            <a:ext cx="6853057" cy="1551141"/>
          </a:xfrm>
        </p:spPr>
        <p:txBody>
          <a:bodyPr>
            <a:normAutofit/>
          </a:bodyPr>
          <a:lstStyle/>
          <a:p>
            <a:endParaRPr lang="en-US" dirty="0"/>
          </a:p>
          <a:p>
            <a:endParaRPr lang="en-US" dirty="0"/>
          </a:p>
          <a:p>
            <a:pPr algn="ctr"/>
            <a:endParaRPr lang="en-US" sz="2600" dirty="0">
              <a:solidFill>
                <a:schemeClr val="tx1"/>
              </a:solidFill>
            </a:endParaRPr>
          </a:p>
          <a:p>
            <a:pPr algn="ctr"/>
            <a:endParaRPr lang="en-US" sz="2600" dirty="0">
              <a:solidFill>
                <a:schemeClr val="tx1"/>
              </a:solidFill>
            </a:endParaRPr>
          </a:p>
        </p:txBody>
      </p:sp>
      <p:pic>
        <p:nvPicPr>
          <p:cNvPr id="4" name="Picture 3">
            <a:extLst>
              <a:ext uri="{FF2B5EF4-FFF2-40B4-BE49-F238E27FC236}">
                <a16:creationId xmlns:a16="http://schemas.microsoft.com/office/drawing/2014/main" id="{8D6E3A8B-AD1F-4B2B-A0A5-C2477C6EFC5E}"/>
              </a:ext>
            </a:extLst>
          </p:cNvPr>
          <p:cNvPicPr>
            <a:picLocks noChangeAspect="1"/>
          </p:cNvPicPr>
          <p:nvPr/>
        </p:nvPicPr>
        <p:blipFill>
          <a:blip r:embed="rId3"/>
          <a:stretch>
            <a:fillRect/>
          </a:stretch>
        </p:blipFill>
        <p:spPr>
          <a:xfrm>
            <a:off x="352338" y="436746"/>
            <a:ext cx="1582496" cy="1582496"/>
          </a:xfrm>
          <a:prstGeom prst="rect">
            <a:avLst/>
          </a:prstGeom>
        </p:spPr>
      </p:pic>
    </p:spTree>
    <p:extLst>
      <p:ext uri="{BB962C8B-B14F-4D97-AF65-F5344CB8AC3E}">
        <p14:creationId xmlns:p14="http://schemas.microsoft.com/office/powerpoint/2010/main" val="300068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3450" y="513347"/>
            <a:ext cx="10134600" cy="5197642"/>
          </a:xfrm>
        </p:spPr>
        <p:txBody>
          <a:bodyPr>
            <a:normAutofit/>
          </a:bodyPr>
          <a:lstStyle/>
          <a:p>
            <a:pPr marL="1028700" lvl="2" indent="0" algn="ctr">
              <a:buNone/>
            </a:pPr>
            <a:endParaRPr lang="en-US" sz="2700" dirty="0">
              <a:solidFill>
                <a:schemeClr val="tx1"/>
              </a:solidFill>
            </a:endParaRPr>
          </a:p>
          <a:p>
            <a:pPr marL="1028700" lvl="2" indent="0" algn="ctr">
              <a:buNone/>
            </a:pPr>
            <a:endParaRPr lang="en-US" sz="2700" dirty="0">
              <a:solidFill>
                <a:schemeClr val="tx1"/>
              </a:solidFill>
            </a:endParaRPr>
          </a:p>
          <a:p>
            <a:pPr marL="1028700" lvl="2" indent="0" algn="ctr">
              <a:buNone/>
            </a:pPr>
            <a:r>
              <a:rPr lang="en-US" sz="3000" dirty="0">
                <a:solidFill>
                  <a:schemeClr val="tx1"/>
                </a:solidFill>
              </a:rPr>
              <a:t>Thank you for your attention!</a:t>
            </a:r>
          </a:p>
          <a:p>
            <a:pPr marL="1371600" lvl="3" indent="0" algn="ctr">
              <a:buNone/>
            </a:pPr>
            <a:endParaRPr lang="en-US" sz="2000" dirty="0">
              <a:solidFill>
                <a:schemeClr val="tx1"/>
              </a:solidFill>
            </a:endParaRPr>
          </a:p>
          <a:p>
            <a:pPr marL="1371600" lvl="3" indent="0" algn="ctr">
              <a:buNone/>
            </a:pPr>
            <a:endParaRPr lang="en-US" sz="2000" dirty="0">
              <a:solidFill>
                <a:schemeClr val="tx1"/>
              </a:solidFill>
            </a:endParaRPr>
          </a:p>
          <a:p>
            <a:pPr marL="1371600" lvl="3" indent="0" algn="ctr">
              <a:buNone/>
            </a:pPr>
            <a:endParaRPr lang="en-US" sz="2000" dirty="0">
              <a:solidFill>
                <a:schemeClr val="tx1"/>
              </a:solidFill>
            </a:endParaRPr>
          </a:p>
          <a:p>
            <a:pPr marL="1371600" lvl="3" indent="0" algn="ctr">
              <a:buNone/>
            </a:pPr>
            <a:endParaRPr lang="en-US" sz="2000" dirty="0">
              <a:solidFill>
                <a:schemeClr val="tx1"/>
              </a:solidFill>
            </a:endParaRPr>
          </a:p>
        </p:txBody>
      </p:sp>
      <p:sp>
        <p:nvSpPr>
          <p:cNvPr id="4" name="Rectangle 3">
            <a:extLst>
              <a:ext uri="{FF2B5EF4-FFF2-40B4-BE49-F238E27FC236}">
                <a16:creationId xmlns:a16="http://schemas.microsoft.com/office/drawing/2014/main" id="{A2823578-38BB-44E9-AE78-29EFA73ADDBA}"/>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00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E126CC-1213-41E4-AB92-3F3F5BCB78FE}"/>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4137" y="535578"/>
            <a:ext cx="11312434" cy="1149531"/>
          </a:xfrm>
        </p:spPr>
        <p:txBody>
          <a:bodyPr>
            <a:normAutofit/>
          </a:bodyPr>
          <a:lstStyle/>
          <a:p>
            <a:pPr algn="ctr"/>
            <a:r>
              <a:rPr lang="en-US" cap="none" dirty="0"/>
              <a:t>History of the</a:t>
            </a:r>
            <a:r>
              <a:rPr lang="en-US" dirty="0"/>
              <a:t> </a:t>
            </a:r>
            <a:r>
              <a:rPr lang="en-US" cap="none" dirty="0"/>
              <a:t>University “Isa Boletini”</a:t>
            </a:r>
          </a:p>
        </p:txBody>
      </p:sp>
      <p:sp>
        <p:nvSpPr>
          <p:cNvPr id="3" name="Content Placeholder 2"/>
          <p:cNvSpPr>
            <a:spLocks noGrp="1"/>
          </p:cNvSpPr>
          <p:nvPr>
            <p:ph idx="1"/>
          </p:nvPr>
        </p:nvSpPr>
        <p:spPr>
          <a:xfrm>
            <a:off x="701041" y="1819666"/>
            <a:ext cx="10386059" cy="4085834"/>
          </a:xfrm>
        </p:spPr>
        <p:txBody>
          <a:bodyPr>
            <a:normAutofit fontScale="92500" lnSpcReduction="10000"/>
          </a:bodyPr>
          <a:lstStyle/>
          <a:p>
            <a:pPr marL="0" indent="0" algn="just">
              <a:buNone/>
            </a:pPr>
            <a:r>
              <a:rPr lang="en-US" dirty="0">
                <a:solidFill>
                  <a:schemeClr val="tx1"/>
                </a:solidFill>
              </a:rPr>
              <a:t>Foundations of Higher Education studies in Mitrovica were set up with the opening of the Technical High School in 1961.</a:t>
            </a:r>
          </a:p>
          <a:p>
            <a:pPr marL="0" indent="0" algn="just">
              <a:buNone/>
            </a:pPr>
            <a:endParaRPr lang="en-US" dirty="0">
              <a:solidFill>
                <a:schemeClr val="tx1"/>
              </a:solidFill>
            </a:endParaRPr>
          </a:p>
          <a:p>
            <a:pPr marL="0" indent="0" algn="just">
              <a:buNone/>
            </a:pPr>
            <a:r>
              <a:rPr lang="en-US" dirty="0">
                <a:solidFill>
                  <a:schemeClr val="tx1"/>
                </a:solidFill>
              </a:rPr>
              <a:t>The Faculty of Mining and Metallurgy in Mitrovica was established in 1974. </a:t>
            </a:r>
          </a:p>
          <a:p>
            <a:pPr marL="0" indent="0" algn="just">
              <a:buNone/>
            </a:pPr>
            <a:endParaRPr lang="en-US" dirty="0">
              <a:solidFill>
                <a:schemeClr val="tx1"/>
              </a:solidFill>
            </a:endParaRPr>
          </a:p>
          <a:p>
            <a:pPr marL="0" indent="0" algn="just">
              <a:buNone/>
            </a:pPr>
            <a:r>
              <a:rPr lang="en-US" dirty="0">
                <a:solidFill>
                  <a:schemeClr val="tx1"/>
                </a:solidFill>
              </a:rPr>
              <a:t>Initially, the studies were organized in departments of Mining, Technology, and Metallurgy, whereas in the academic year 1980/81 the Department of Geology was opened.</a:t>
            </a:r>
          </a:p>
          <a:p>
            <a:pPr marL="0" indent="0" algn="just">
              <a:buNone/>
            </a:pPr>
            <a:endParaRPr lang="en-US" dirty="0">
              <a:solidFill>
                <a:schemeClr val="tx1"/>
              </a:solidFill>
            </a:endParaRPr>
          </a:p>
          <a:p>
            <a:pPr marL="0" indent="0" algn="just">
              <a:buNone/>
            </a:pPr>
            <a:r>
              <a:rPr lang="en-US" dirty="0">
                <a:solidFill>
                  <a:schemeClr val="tx1"/>
                </a:solidFill>
              </a:rPr>
              <a:t>Based on the tradition of around 60 years of HE in Mitrovica and unique study programs, the Government of the Republic of Kosovo in 2013, established the Public University of Mitrovica.</a:t>
            </a:r>
          </a:p>
        </p:txBody>
      </p:sp>
    </p:spTree>
    <p:extLst>
      <p:ext uri="{BB962C8B-B14F-4D97-AF65-F5344CB8AC3E}">
        <p14:creationId xmlns:p14="http://schemas.microsoft.com/office/powerpoint/2010/main" val="3253934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a:bodyPr>
          <a:lstStyle/>
          <a:p>
            <a:pPr algn="ctr"/>
            <a:r>
              <a:rPr lang="en-US" cap="none" dirty="0"/>
              <a:t>The University in numbers</a:t>
            </a:r>
          </a:p>
        </p:txBody>
      </p:sp>
      <p:sp>
        <p:nvSpPr>
          <p:cNvPr id="3" name="Content Placeholder 2"/>
          <p:cNvSpPr>
            <a:spLocks noGrp="1"/>
          </p:cNvSpPr>
          <p:nvPr>
            <p:ph idx="1"/>
          </p:nvPr>
        </p:nvSpPr>
        <p:spPr>
          <a:xfrm>
            <a:off x="971550" y="2257969"/>
            <a:ext cx="8154534" cy="3052899"/>
          </a:xfrm>
        </p:spPr>
        <p:txBody>
          <a:bodyPr>
            <a:normAutofit/>
          </a:bodyPr>
          <a:lstStyle/>
          <a:p>
            <a:pPr lvl="2">
              <a:buFont typeface="Arial" panose="020B0604020202020204" pitchFamily="34" charset="0"/>
              <a:buChar char="•"/>
            </a:pPr>
            <a:endParaRPr lang="en-US" sz="2000" dirty="0">
              <a:solidFill>
                <a:schemeClr val="tx1"/>
              </a:solidFill>
            </a:endParaRPr>
          </a:p>
          <a:p>
            <a:pPr lvl="2">
              <a:buFont typeface="Arial" panose="020B0604020202020204" pitchFamily="34" charset="0"/>
              <a:buChar char="•"/>
            </a:pPr>
            <a:r>
              <a:rPr lang="en-US" sz="2000" dirty="0">
                <a:solidFill>
                  <a:schemeClr val="tx1"/>
                </a:solidFill>
              </a:rPr>
              <a:t>6 Faculties</a:t>
            </a:r>
          </a:p>
          <a:p>
            <a:pPr lvl="2">
              <a:buFont typeface="Arial" panose="020B0604020202020204" pitchFamily="34" charset="0"/>
              <a:buChar char="•"/>
            </a:pPr>
            <a:r>
              <a:rPr lang="en-US" sz="2000" dirty="0" smtClean="0">
                <a:solidFill>
                  <a:schemeClr val="tx1"/>
                </a:solidFill>
              </a:rPr>
              <a:t>16 </a:t>
            </a:r>
            <a:r>
              <a:rPr lang="en-US" sz="2000" dirty="0">
                <a:solidFill>
                  <a:schemeClr val="tx1"/>
                </a:solidFill>
              </a:rPr>
              <a:t>study programs at bachelor and master degree</a:t>
            </a:r>
          </a:p>
          <a:p>
            <a:pPr lvl="2">
              <a:buFont typeface="Arial" panose="020B0604020202020204" pitchFamily="34" charset="0"/>
              <a:buChar char="•"/>
            </a:pPr>
            <a:r>
              <a:rPr lang="en-US" sz="2000" dirty="0" smtClean="0">
                <a:solidFill>
                  <a:schemeClr val="tx1"/>
                </a:solidFill>
              </a:rPr>
              <a:t>150 </a:t>
            </a:r>
            <a:r>
              <a:rPr lang="en-US" sz="2000" dirty="0">
                <a:solidFill>
                  <a:schemeClr val="tx1"/>
                </a:solidFill>
              </a:rPr>
              <a:t>Academic staff</a:t>
            </a:r>
          </a:p>
          <a:p>
            <a:pPr lvl="2">
              <a:buFont typeface="Arial" panose="020B0604020202020204" pitchFamily="34" charset="0"/>
              <a:buChar char="•"/>
            </a:pPr>
            <a:r>
              <a:rPr lang="en-US" sz="2000" dirty="0" smtClean="0">
                <a:solidFill>
                  <a:schemeClr val="tx1"/>
                </a:solidFill>
              </a:rPr>
              <a:t>60</a:t>
            </a:r>
            <a:r>
              <a:rPr lang="en-US" sz="2000" dirty="0" smtClean="0">
                <a:solidFill>
                  <a:schemeClr val="tx1"/>
                </a:solidFill>
              </a:rPr>
              <a:t> </a:t>
            </a:r>
            <a:r>
              <a:rPr lang="en-US" sz="2000" dirty="0">
                <a:solidFill>
                  <a:schemeClr val="tx1"/>
                </a:solidFill>
              </a:rPr>
              <a:t>Administration staff</a:t>
            </a:r>
          </a:p>
          <a:p>
            <a:pPr lvl="2">
              <a:buFont typeface="Arial" panose="020B0604020202020204" pitchFamily="34" charset="0"/>
              <a:buChar char="•"/>
            </a:pPr>
            <a:r>
              <a:rPr lang="en-US" sz="2000" dirty="0" smtClean="0">
                <a:solidFill>
                  <a:schemeClr val="tx1"/>
                </a:solidFill>
              </a:rPr>
              <a:t>1912 students ( Bachelor students1768 and 144 </a:t>
            </a:r>
            <a:r>
              <a:rPr lang="en-US" sz="2000" dirty="0">
                <a:solidFill>
                  <a:schemeClr val="tx1"/>
                </a:solidFill>
              </a:rPr>
              <a:t>i</a:t>
            </a:r>
            <a:r>
              <a:rPr lang="en-US" sz="2000" dirty="0" smtClean="0">
                <a:solidFill>
                  <a:schemeClr val="tx1"/>
                </a:solidFill>
              </a:rPr>
              <a:t>n master)</a:t>
            </a:r>
            <a:endParaRPr lang="en-US" sz="2000" dirty="0">
              <a:solidFill>
                <a:schemeClr val="tx1"/>
              </a:solidFill>
            </a:endParaRPr>
          </a:p>
          <a:p>
            <a:pPr>
              <a:buFont typeface="Arial" panose="020B0604020202020204" pitchFamily="34" charset="0"/>
              <a:buChar char="•"/>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6705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a:bodyPr>
          <a:lstStyle/>
          <a:p>
            <a:pPr algn="ctr"/>
            <a:r>
              <a:rPr lang="en-US" cap="none" dirty="0"/>
              <a:t>The Faculties </a:t>
            </a:r>
          </a:p>
        </p:txBody>
      </p:sp>
      <p:sp>
        <p:nvSpPr>
          <p:cNvPr id="3" name="Content Placeholder 2"/>
          <p:cNvSpPr>
            <a:spLocks noGrp="1"/>
          </p:cNvSpPr>
          <p:nvPr>
            <p:ph idx="1"/>
          </p:nvPr>
        </p:nvSpPr>
        <p:spPr>
          <a:xfrm>
            <a:off x="819150" y="1881051"/>
            <a:ext cx="9715500" cy="3608736"/>
          </a:xfrm>
        </p:spPr>
        <p:txBody>
          <a:bodyPr>
            <a:normAutofit/>
          </a:bodyPr>
          <a:lstStyle/>
          <a:p>
            <a:pPr lvl="1">
              <a:buFont typeface="Arial" panose="020B0604020202020204" pitchFamily="34" charset="0"/>
              <a:buChar char="•"/>
            </a:pPr>
            <a:r>
              <a:rPr lang="en-US" sz="2000" dirty="0">
                <a:solidFill>
                  <a:schemeClr val="tx1"/>
                </a:solidFill>
              </a:rPr>
              <a:t>Faculty of Geosciences, </a:t>
            </a:r>
          </a:p>
          <a:p>
            <a:pPr lvl="1">
              <a:buFont typeface="Arial" panose="020B0604020202020204" pitchFamily="34" charset="0"/>
              <a:buChar char="•"/>
            </a:pPr>
            <a:r>
              <a:rPr lang="en-US" sz="2000" dirty="0">
                <a:solidFill>
                  <a:schemeClr val="tx1"/>
                </a:solidFill>
              </a:rPr>
              <a:t>Faculty of Food Technology, </a:t>
            </a:r>
          </a:p>
          <a:p>
            <a:pPr lvl="1">
              <a:buFont typeface="Arial" panose="020B0604020202020204" pitchFamily="34" charset="0"/>
              <a:buChar char="•"/>
            </a:pPr>
            <a:r>
              <a:rPr lang="en-US" sz="2000" dirty="0">
                <a:solidFill>
                  <a:schemeClr val="tx1"/>
                </a:solidFill>
              </a:rPr>
              <a:t>Faculty of Mechanical Engineering and Computer Engineering, </a:t>
            </a:r>
          </a:p>
          <a:p>
            <a:pPr lvl="1">
              <a:buFont typeface="Arial" panose="020B0604020202020204" pitchFamily="34" charset="0"/>
              <a:buChar char="•"/>
            </a:pPr>
            <a:r>
              <a:rPr lang="en-US" sz="2000" dirty="0">
                <a:solidFill>
                  <a:schemeClr val="tx1"/>
                </a:solidFill>
              </a:rPr>
              <a:t>Faculty of Law, </a:t>
            </a:r>
          </a:p>
          <a:p>
            <a:pPr lvl="1">
              <a:buFont typeface="Arial" panose="020B0604020202020204" pitchFamily="34" charset="0"/>
              <a:buChar char="•"/>
            </a:pPr>
            <a:r>
              <a:rPr lang="en-US" sz="2000" dirty="0">
                <a:solidFill>
                  <a:schemeClr val="tx1"/>
                </a:solidFill>
              </a:rPr>
              <a:t>Faculty of Economics and </a:t>
            </a:r>
          </a:p>
          <a:p>
            <a:pPr lvl="1">
              <a:buFont typeface="Arial" panose="020B0604020202020204" pitchFamily="34" charset="0"/>
              <a:buChar char="•"/>
            </a:pPr>
            <a:r>
              <a:rPr lang="en-US" sz="2000" dirty="0">
                <a:solidFill>
                  <a:schemeClr val="tx1"/>
                </a:solidFill>
              </a:rPr>
              <a:t>Faculty of Education</a:t>
            </a:r>
          </a:p>
        </p:txBody>
      </p:sp>
      <p:sp>
        <p:nvSpPr>
          <p:cNvPr id="4" name="Rectangle 3">
            <a:extLst>
              <a:ext uri="{FF2B5EF4-FFF2-40B4-BE49-F238E27FC236}">
                <a16:creationId xmlns:a16="http://schemas.microsoft.com/office/drawing/2014/main" id="{13E0E27D-F468-4950-A9FD-4521797A717D}"/>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4861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a:bodyPr>
          <a:lstStyle/>
          <a:p>
            <a:pPr algn="ctr"/>
            <a:r>
              <a:rPr lang="en-US" cap="none" dirty="0"/>
              <a:t>Faculty of Geosciences</a:t>
            </a:r>
          </a:p>
        </p:txBody>
      </p:sp>
      <p:sp>
        <p:nvSpPr>
          <p:cNvPr id="3" name="Content Placeholder 2"/>
          <p:cNvSpPr>
            <a:spLocks noGrp="1"/>
          </p:cNvSpPr>
          <p:nvPr>
            <p:ph idx="1"/>
          </p:nvPr>
        </p:nvSpPr>
        <p:spPr>
          <a:xfrm>
            <a:off x="919298" y="1149531"/>
            <a:ext cx="8154534" cy="4741818"/>
          </a:xfrm>
        </p:spPr>
        <p:txBody>
          <a:bodyPr>
            <a:normAutofit fontScale="85000" lnSpcReduction="20000"/>
          </a:bodyPr>
          <a:lstStyle/>
          <a:p>
            <a:pPr marL="0" indent="0">
              <a:buNone/>
            </a:pPr>
            <a:endParaRPr lang="en-US" dirty="0">
              <a:solidFill>
                <a:schemeClr val="tx1"/>
              </a:solidFill>
            </a:endParaRPr>
          </a:p>
          <a:p>
            <a:pPr marL="0" indent="0">
              <a:buNone/>
            </a:pPr>
            <a:r>
              <a:rPr lang="en-US" sz="2400" dirty="0">
                <a:solidFill>
                  <a:schemeClr val="tx1"/>
                </a:solidFill>
              </a:rPr>
              <a:t>	Study Programs in Bachelor degree:</a:t>
            </a:r>
          </a:p>
          <a:p>
            <a:pPr lvl="1">
              <a:buFont typeface="Arial" panose="020B0604020202020204" pitchFamily="34" charset="0"/>
              <a:buChar char="•"/>
            </a:pPr>
            <a:r>
              <a:rPr lang="en-US" sz="2400" dirty="0">
                <a:solidFill>
                  <a:schemeClr val="tx1"/>
                </a:solidFill>
              </a:rPr>
              <a:t>Geology</a:t>
            </a:r>
          </a:p>
          <a:p>
            <a:pPr lvl="1">
              <a:buFont typeface="Arial" panose="020B0604020202020204" pitchFamily="34" charset="0"/>
              <a:buChar char="•"/>
            </a:pPr>
            <a:r>
              <a:rPr lang="en-US" sz="2400" dirty="0">
                <a:solidFill>
                  <a:schemeClr val="tx1"/>
                </a:solidFill>
              </a:rPr>
              <a:t>Mining </a:t>
            </a:r>
          </a:p>
          <a:p>
            <a:pPr lvl="1">
              <a:buFont typeface="Arial" panose="020B0604020202020204" pitchFamily="34" charset="0"/>
              <a:buChar char="•"/>
            </a:pPr>
            <a:r>
              <a:rPr lang="en-US" sz="2400" dirty="0">
                <a:solidFill>
                  <a:schemeClr val="tx1"/>
                </a:solidFill>
              </a:rPr>
              <a:t>Material and Metallurgy </a:t>
            </a:r>
          </a:p>
          <a:p>
            <a:pPr>
              <a:buFont typeface="Arial" panose="020B0604020202020204" pitchFamily="34" charset="0"/>
              <a:buChar char="•"/>
            </a:pPr>
            <a:endParaRPr lang="en-US" sz="2400" dirty="0">
              <a:solidFill>
                <a:schemeClr val="tx1"/>
              </a:solidFill>
            </a:endParaRPr>
          </a:p>
          <a:p>
            <a:pPr marL="0" indent="0">
              <a:buNone/>
            </a:pPr>
            <a:r>
              <a:rPr lang="en-US" sz="2400" dirty="0">
                <a:solidFill>
                  <a:schemeClr val="tx1"/>
                </a:solidFill>
              </a:rPr>
              <a:t>	Study Programs in Master degree:</a:t>
            </a:r>
          </a:p>
          <a:p>
            <a:pPr lvl="1">
              <a:buFont typeface="Arial" panose="020B0604020202020204" pitchFamily="34" charset="0"/>
              <a:buChar char="•"/>
            </a:pPr>
            <a:r>
              <a:rPr lang="en-US" sz="2400" dirty="0">
                <a:solidFill>
                  <a:schemeClr val="tx1"/>
                </a:solidFill>
              </a:rPr>
              <a:t>Deposits of mineral raw materials</a:t>
            </a:r>
          </a:p>
          <a:p>
            <a:pPr lvl="1">
              <a:buFont typeface="Arial" panose="020B0604020202020204" pitchFamily="34" charset="0"/>
              <a:buChar char="•"/>
            </a:pPr>
            <a:r>
              <a:rPr lang="en-US" sz="2400" dirty="0">
                <a:solidFill>
                  <a:schemeClr val="tx1"/>
                </a:solidFill>
              </a:rPr>
              <a:t>Hydrogeology and Engineering geology</a:t>
            </a:r>
          </a:p>
          <a:p>
            <a:pPr lvl="1">
              <a:buFont typeface="Arial" panose="020B0604020202020204" pitchFamily="34" charset="0"/>
              <a:buChar char="•"/>
            </a:pPr>
            <a:r>
              <a:rPr lang="en-US" sz="2400" dirty="0">
                <a:solidFill>
                  <a:schemeClr val="tx1"/>
                </a:solidFill>
              </a:rPr>
              <a:t>Mining</a:t>
            </a:r>
          </a:p>
          <a:p>
            <a:pPr lvl="1">
              <a:buFont typeface="Arial" panose="020B0604020202020204" pitchFamily="34" charset="0"/>
              <a:buChar char="•"/>
            </a:pPr>
            <a:r>
              <a:rPr lang="en-US" sz="2400" dirty="0">
                <a:solidFill>
                  <a:schemeClr val="tx1"/>
                </a:solidFill>
              </a:rPr>
              <a:t>Materials</a:t>
            </a:r>
          </a:p>
          <a:p>
            <a:pPr lvl="1">
              <a:buFont typeface="Arial" panose="020B0604020202020204" pitchFamily="34" charset="0"/>
              <a:buChar char="•"/>
            </a:pPr>
            <a:r>
              <a:rPr lang="en-US" sz="2400" dirty="0">
                <a:solidFill>
                  <a:schemeClr val="tx1"/>
                </a:solidFill>
              </a:rPr>
              <a:t>Metallurgy </a:t>
            </a:r>
          </a:p>
          <a:p>
            <a:pPr marL="0" indent="0">
              <a:buNone/>
            </a:pPr>
            <a:endParaRPr lang="en-US" dirty="0">
              <a:solidFill>
                <a:schemeClr val="tx1"/>
              </a:solidFill>
            </a:endParaRP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3137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a:bodyPr>
          <a:lstStyle/>
          <a:p>
            <a:pPr algn="ctr"/>
            <a:r>
              <a:rPr lang="en-US" cap="none" dirty="0"/>
              <a:t>Faculty of Food Technology</a:t>
            </a:r>
          </a:p>
        </p:txBody>
      </p:sp>
      <p:sp>
        <p:nvSpPr>
          <p:cNvPr id="3" name="Content Placeholder 2"/>
          <p:cNvSpPr>
            <a:spLocks noGrp="1"/>
          </p:cNvSpPr>
          <p:nvPr>
            <p:ph idx="1"/>
          </p:nvPr>
        </p:nvSpPr>
        <p:spPr>
          <a:xfrm>
            <a:off x="919298" y="1609942"/>
            <a:ext cx="8154534" cy="2853001"/>
          </a:xfrm>
        </p:spPr>
        <p:txBody>
          <a:bodyPr>
            <a:normAutofit/>
          </a:bodyPr>
          <a:lstStyle/>
          <a:p>
            <a:pPr marL="0" indent="0">
              <a:buNone/>
            </a:pPr>
            <a:r>
              <a:rPr lang="en-US" dirty="0">
                <a:solidFill>
                  <a:schemeClr val="tx1"/>
                </a:solidFill>
              </a:rPr>
              <a:t>Study Programs in Bachelor and Master degree:</a:t>
            </a:r>
          </a:p>
          <a:p>
            <a:pPr lvl="1">
              <a:buFont typeface="Arial" panose="020B0604020202020204" pitchFamily="34" charset="0"/>
              <a:buChar char="•"/>
            </a:pPr>
            <a:r>
              <a:rPr lang="en-US" sz="2000" dirty="0">
                <a:solidFill>
                  <a:schemeClr val="tx1"/>
                </a:solidFill>
              </a:rPr>
              <a:t>Technology</a:t>
            </a:r>
          </a:p>
          <a:p>
            <a:pPr lvl="1">
              <a:buFont typeface="Arial" panose="020B0604020202020204" pitchFamily="34" charset="0"/>
              <a:buChar char="•"/>
            </a:pPr>
            <a:r>
              <a:rPr lang="en-US" sz="2000" dirty="0">
                <a:solidFill>
                  <a:schemeClr val="tx1"/>
                </a:solidFill>
              </a:rPr>
              <a:t>Engineering and Food Technology</a:t>
            </a: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0077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fontScale="90000"/>
          </a:bodyPr>
          <a:lstStyle/>
          <a:p>
            <a:pPr algn="ctr"/>
            <a:r>
              <a:rPr lang="en-US" cap="none" dirty="0"/>
              <a:t>Faculty of Mechanical Engineering and Computer Engineering</a:t>
            </a:r>
          </a:p>
        </p:txBody>
      </p:sp>
      <p:sp>
        <p:nvSpPr>
          <p:cNvPr id="3" name="Content Placeholder 2"/>
          <p:cNvSpPr>
            <a:spLocks noGrp="1"/>
          </p:cNvSpPr>
          <p:nvPr>
            <p:ph idx="1"/>
          </p:nvPr>
        </p:nvSpPr>
        <p:spPr>
          <a:xfrm>
            <a:off x="919298" y="1149531"/>
            <a:ext cx="8154534" cy="4741818"/>
          </a:xfrm>
        </p:spPr>
        <p:txBody>
          <a:bodyPr>
            <a:normAutofit/>
          </a:bodyPr>
          <a:lstStyle/>
          <a:p>
            <a:pPr marL="0" indent="0">
              <a:buNone/>
            </a:pPr>
            <a:endParaRPr lang="en-US" dirty="0">
              <a:solidFill>
                <a:schemeClr val="tx1"/>
              </a:solidFill>
            </a:endParaRPr>
          </a:p>
          <a:p>
            <a:pPr marL="0" indent="0">
              <a:buNone/>
            </a:pPr>
            <a:r>
              <a:rPr lang="en-US" sz="2400" dirty="0">
                <a:solidFill>
                  <a:schemeClr val="tx1"/>
                </a:solidFill>
              </a:rPr>
              <a:t>	</a:t>
            </a:r>
            <a:r>
              <a:rPr lang="en-US" dirty="0">
                <a:solidFill>
                  <a:schemeClr val="tx1"/>
                </a:solidFill>
              </a:rPr>
              <a:t>Study Programs in Bachelor degree:</a:t>
            </a:r>
          </a:p>
          <a:p>
            <a:pPr lvl="1">
              <a:buFont typeface="Arial" panose="020B0604020202020204" pitchFamily="34" charset="0"/>
              <a:buChar char="•"/>
            </a:pPr>
            <a:r>
              <a:rPr lang="en-US" sz="2000" dirty="0">
                <a:solidFill>
                  <a:schemeClr val="tx1"/>
                </a:solidFill>
              </a:rPr>
              <a:t>Production Machinery</a:t>
            </a:r>
          </a:p>
          <a:p>
            <a:pPr lvl="1">
              <a:buFont typeface="Arial" panose="020B0604020202020204" pitchFamily="34" charset="0"/>
              <a:buChar char="•"/>
            </a:pPr>
            <a:r>
              <a:rPr lang="en-US" sz="2000" dirty="0">
                <a:solidFill>
                  <a:schemeClr val="tx1"/>
                </a:solidFill>
              </a:rPr>
              <a:t>Machinery Engineering </a:t>
            </a:r>
          </a:p>
          <a:p>
            <a:pPr lvl="1">
              <a:buFont typeface="Arial" panose="020B0604020202020204" pitchFamily="34" charset="0"/>
              <a:buChar char="•"/>
            </a:pPr>
            <a:r>
              <a:rPr lang="en-US" sz="2000" dirty="0">
                <a:solidFill>
                  <a:schemeClr val="tx1"/>
                </a:solidFill>
              </a:rPr>
              <a:t>Economic Engineering</a:t>
            </a:r>
          </a:p>
          <a:p>
            <a:pPr>
              <a:buFont typeface="Arial" panose="020B0604020202020204" pitchFamily="34" charset="0"/>
              <a:buChar char="•"/>
            </a:pPr>
            <a:endParaRPr lang="en-US" dirty="0">
              <a:solidFill>
                <a:schemeClr val="tx1"/>
              </a:solidFill>
            </a:endParaRPr>
          </a:p>
          <a:p>
            <a:pPr marL="0" indent="0">
              <a:buNone/>
            </a:pPr>
            <a:r>
              <a:rPr lang="en-US" dirty="0">
                <a:solidFill>
                  <a:schemeClr val="tx1"/>
                </a:solidFill>
              </a:rPr>
              <a:t>	Study Programs in Master degree:</a:t>
            </a:r>
          </a:p>
          <a:p>
            <a:pPr marL="742950" marR="0" lvl="1" indent="-285750" algn="l" defTabSz="457200" rtl="0" eaLnBrk="1" fontAlgn="auto" latinLnBrk="0" hangingPunct="1">
              <a:lnSpc>
                <a:spcPct val="100000"/>
              </a:lnSpc>
              <a:spcBef>
                <a:spcPct val="20000"/>
              </a:spcBef>
              <a:spcAft>
                <a:spcPts val="600"/>
              </a:spcAft>
              <a:buClr>
                <a:prstClr val="white"/>
              </a:buClr>
              <a:buSzPct val="80000"/>
              <a:buFont typeface="Arial" panose="020B0604020202020204" pitchFamily="34" charset="0"/>
              <a:buChar char="•"/>
              <a:tabLst/>
              <a:defRPr/>
            </a:pPr>
            <a:r>
              <a:rPr kumimoji="0" lang="en-US" sz="2000" b="0" i="0" u="none" strike="noStrike" kern="1200" cap="none" spc="0" normalizeH="0" baseline="0" noProof="0" dirty="0">
                <a:ln>
                  <a:noFill/>
                </a:ln>
                <a:solidFill>
                  <a:prstClr val="white"/>
                </a:solidFill>
                <a:effectLst/>
                <a:uLnTx/>
                <a:uFillTx/>
                <a:latin typeface="Century Gothic" panose="020B0502020202020204"/>
                <a:ea typeface="+mn-ea"/>
                <a:cs typeface="+mn-cs"/>
              </a:rPr>
              <a:t>Economic Engineering</a:t>
            </a:r>
          </a:p>
          <a:p>
            <a:pPr marL="0" indent="0">
              <a:buNone/>
            </a:pPr>
            <a:endParaRPr lang="en-US" dirty="0">
              <a:solidFill>
                <a:schemeClr val="tx1"/>
              </a:solidFill>
            </a:endParaRP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562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535578"/>
            <a:ext cx="11312434" cy="1149531"/>
          </a:xfrm>
        </p:spPr>
        <p:txBody>
          <a:bodyPr>
            <a:normAutofit/>
          </a:bodyPr>
          <a:lstStyle/>
          <a:p>
            <a:pPr algn="ctr"/>
            <a:r>
              <a:rPr lang="en-US" cap="none" dirty="0"/>
              <a:t>Faculty of Economics</a:t>
            </a:r>
          </a:p>
        </p:txBody>
      </p:sp>
      <p:sp>
        <p:nvSpPr>
          <p:cNvPr id="3" name="Content Placeholder 2"/>
          <p:cNvSpPr>
            <a:spLocks noGrp="1"/>
          </p:cNvSpPr>
          <p:nvPr>
            <p:ph idx="1"/>
          </p:nvPr>
        </p:nvSpPr>
        <p:spPr>
          <a:xfrm>
            <a:off x="919298" y="1149531"/>
            <a:ext cx="8154534" cy="4741818"/>
          </a:xfrm>
        </p:spPr>
        <p:txBody>
          <a:bodyPr>
            <a:normAutofit/>
          </a:bodyPr>
          <a:lstStyle/>
          <a:p>
            <a:pPr marL="0" indent="0">
              <a:buNone/>
            </a:pPr>
            <a:endParaRPr lang="en-US" dirty="0">
              <a:solidFill>
                <a:schemeClr val="tx1"/>
              </a:solidFill>
            </a:endParaRPr>
          </a:p>
          <a:p>
            <a:pPr marL="0" indent="0">
              <a:buNone/>
            </a:pPr>
            <a:r>
              <a:rPr lang="en-US" sz="2400" dirty="0">
                <a:solidFill>
                  <a:schemeClr val="tx1"/>
                </a:solidFill>
              </a:rPr>
              <a:t>	</a:t>
            </a:r>
            <a:r>
              <a:rPr lang="en-US" dirty="0">
                <a:solidFill>
                  <a:schemeClr val="tx1"/>
                </a:solidFill>
              </a:rPr>
              <a:t>Study Program in Bachelor and Master degree:</a:t>
            </a:r>
          </a:p>
          <a:p>
            <a:pPr lvl="1">
              <a:buFont typeface="Arial" panose="020B0604020202020204" pitchFamily="34" charset="0"/>
              <a:buChar char="•"/>
            </a:pPr>
            <a:r>
              <a:rPr lang="en-US" sz="2000" dirty="0">
                <a:solidFill>
                  <a:schemeClr val="tx1"/>
                </a:solidFill>
              </a:rPr>
              <a:t>Business and Management  with specialization in Finance, Bank, and Accounting</a:t>
            </a:r>
          </a:p>
          <a:p>
            <a:pPr marL="0" indent="0">
              <a:buNone/>
            </a:pPr>
            <a:r>
              <a:rPr lang="en-US" dirty="0">
                <a:solidFill>
                  <a:schemeClr val="tx1"/>
                </a:solidFill>
              </a:rPr>
              <a:t>	</a:t>
            </a:r>
          </a:p>
          <a:p>
            <a:pPr marL="0" indent="0">
              <a:buNone/>
            </a:pPr>
            <a:endParaRPr lang="en-US" dirty="0">
              <a:solidFill>
                <a:schemeClr val="tx1"/>
              </a:solidFill>
            </a:endParaRP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7594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298" y="1149531"/>
            <a:ext cx="8154534" cy="3879669"/>
          </a:xfrm>
        </p:spPr>
        <p:txBody>
          <a:bodyPr>
            <a:normAutofit/>
          </a:bodyPr>
          <a:lstStyle/>
          <a:p>
            <a:pPr marL="0" indent="0" algn="ctr">
              <a:buNone/>
            </a:pPr>
            <a:r>
              <a:rPr lang="en-US" sz="3200" dirty="0">
                <a:solidFill>
                  <a:schemeClr val="tx1"/>
                </a:solidFill>
              </a:rPr>
              <a:t>Faculty of Education </a:t>
            </a:r>
          </a:p>
          <a:p>
            <a:pPr marL="0" indent="0">
              <a:buNone/>
            </a:pPr>
            <a:r>
              <a:rPr kumimoji="0" lang="en-US" sz="2000" b="0" i="0" u="none" strike="noStrike" kern="1200" cap="none" spc="0" normalizeH="0" baseline="0" noProof="0" dirty="0">
                <a:ln>
                  <a:noFill/>
                </a:ln>
                <a:solidFill>
                  <a:prstClr val="white"/>
                </a:solidFill>
                <a:effectLst/>
                <a:uLnTx/>
                <a:uFillTx/>
                <a:latin typeface="Century Gothic" panose="020B0502020202020204"/>
                <a:ea typeface="+mn-ea"/>
                <a:cs typeface="+mn-cs"/>
              </a:rPr>
              <a:t>Study Programs in Bachelor degree:</a:t>
            </a:r>
            <a:endParaRPr lang="en-US" dirty="0">
              <a:solidFill>
                <a:schemeClr val="tx1"/>
              </a:solidFill>
            </a:endParaRPr>
          </a:p>
          <a:p>
            <a:pPr lvl="1">
              <a:buFont typeface="Arial" panose="020B0604020202020204" pitchFamily="34" charset="0"/>
              <a:buChar char="•"/>
            </a:pPr>
            <a:r>
              <a:rPr lang="en-US" sz="2000" dirty="0">
                <a:solidFill>
                  <a:schemeClr val="tx1"/>
                </a:solidFill>
              </a:rPr>
              <a:t>Primary Education</a:t>
            </a:r>
          </a:p>
          <a:p>
            <a:pPr lvl="1">
              <a:buFont typeface="Arial" panose="020B0604020202020204" pitchFamily="34" charset="0"/>
              <a:buChar char="•"/>
            </a:pPr>
            <a:r>
              <a:rPr lang="en-US" sz="2000" dirty="0">
                <a:solidFill>
                  <a:schemeClr val="tx1"/>
                </a:solidFill>
              </a:rPr>
              <a:t>Pre-primary Education</a:t>
            </a:r>
          </a:p>
          <a:p>
            <a:pPr>
              <a:buFont typeface="Arial" panose="020B0604020202020204" pitchFamily="34" charset="0"/>
              <a:buChar char="•"/>
            </a:pPr>
            <a:endParaRPr lang="en-US" dirty="0">
              <a:solidFill>
                <a:schemeClr val="tx1"/>
              </a:solidFill>
            </a:endParaRPr>
          </a:p>
          <a:p>
            <a:pPr marL="0" indent="0" algn="ctr">
              <a:buNone/>
            </a:pPr>
            <a:r>
              <a:rPr lang="en-US" sz="3200" dirty="0">
                <a:solidFill>
                  <a:schemeClr val="tx1"/>
                </a:solidFill>
              </a:rPr>
              <a:t>Faculty of Law </a:t>
            </a:r>
          </a:p>
          <a:p>
            <a:pPr>
              <a:buFont typeface="Arial" panose="020B0604020202020204" pitchFamily="34" charset="0"/>
              <a:buChar char="•"/>
            </a:pPr>
            <a:r>
              <a:rPr lang="en-US" dirty="0">
                <a:solidFill>
                  <a:schemeClr val="tx1"/>
                </a:solidFill>
              </a:rPr>
              <a:t>Study program in Bachelor degree in Law</a:t>
            </a:r>
            <a:r>
              <a:rPr lang="en-US" sz="2000" dirty="0">
                <a:solidFill>
                  <a:schemeClr val="tx1"/>
                </a:solidFill>
              </a:rPr>
              <a:t>  </a:t>
            </a:r>
          </a:p>
          <a:p>
            <a:pPr marL="0" indent="0">
              <a:buNone/>
            </a:pPr>
            <a:endParaRPr lang="en-US" dirty="0">
              <a:solidFill>
                <a:schemeClr val="tx1"/>
              </a:solidFill>
            </a:endParaRPr>
          </a:p>
        </p:txBody>
      </p:sp>
      <p:sp>
        <p:nvSpPr>
          <p:cNvPr id="4" name="Rectangle 3">
            <a:extLst>
              <a:ext uri="{FF2B5EF4-FFF2-40B4-BE49-F238E27FC236}">
                <a16:creationId xmlns:a16="http://schemas.microsoft.com/office/drawing/2014/main" id="{1EA54B42-35AC-4890-9D1A-112A34F06383}"/>
              </a:ext>
            </a:extLst>
          </p:cNvPr>
          <p:cNvSpPr/>
          <p:nvPr/>
        </p:nvSpPr>
        <p:spPr>
          <a:xfrm>
            <a:off x="0" y="6246055"/>
            <a:ext cx="12192000" cy="6384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64069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1105</TotalTime>
  <Words>225</Words>
  <Application>Microsoft Office PowerPoint</Application>
  <PresentationFormat>Widescreen</PresentationFormat>
  <Paragraphs>71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Slice</vt:lpstr>
      <vt:lpstr>    UNIVERSITY “ISA BOLETINI” mitrovica</vt:lpstr>
      <vt:lpstr>History of the University “Isa Boletini”</vt:lpstr>
      <vt:lpstr>The University in numbers</vt:lpstr>
      <vt:lpstr>The Faculties </vt:lpstr>
      <vt:lpstr>Faculty of Geosciences</vt:lpstr>
      <vt:lpstr>Faculty of Food Technology</vt:lpstr>
      <vt:lpstr>Faculty of Mechanical Engineering and Computer Engineering</vt:lpstr>
      <vt:lpstr>Faculty of Economics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MITROVICA “ISA BOLETINI”</dc:title>
  <dc:creator>Windows User</dc:creator>
  <cp:lastModifiedBy>Admin</cp:lastModifiedBy>
  <cp:revision>74</cp:revision>
  <dcterms:created xsi:type="dcterms:W3CDTF">2019-04-09T22:30:11Z</dcterms:created>
  <dcterms:modified xsi:type="dcterms:W3CDTF">2024-04-30T08:37:31Z</dcterms:modified>
</cp:coreProperties>
</file>